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2"/>
    <p:sldMasterId id="2147483679" r:id="rId3"/>
  </p:sldMasterIdLst>
  <p:notesMasterIdLst>
    <p:notesMasterId r:id="rId71"/>
  </p:notesMasterIdLst>
  <p:sldIdLst>
    <p:sldId id="256" r:id="rId4"/>
    <p:sldId id="264" r:id="rId5"/>
    <p:sldId id="265" r:id="rId6"/>
    <p:sldId id="266" r:id="rId7"/>
    <p:sldId id="267" r:id="rId8"/>
    <p:sldId id="356" r:id="rId9"/>
    <p:sldId id="339" r:id="rId10"/>
    <p:sldId id="268" r:id="rId11"/>
    <p:sldId id="270" r:id="rId12"/>
    <p:sldId id="299" r:id="rId13"/>
    <p:sldId id="344" r:id="rId14"/>
    <p:sldId id="346" r:id="rId15"/>
    <p:sldId id="343" r:id="rId16"/>
    <p:sldId id="352" r:id="rId17"/>
    <p:sldId id="345" r:id="rId18"/>
    <p:sldId id="342" r:id="rId19"/>
    <p:sldId id="347" r:id="rId20"/>
    <p:sldId id="269" r:id="rId21"/>
    <p:sldId id="350" r:id="rId22"/>
    <p:sldId id="351" r:id="rId23"/>
    <p:sldId id="354" r:id="rId24"/>
    <p:sldId id="271" r:id="rId25"/>
    <p:sldId id="355" r:id="rId26"/>
    <p:sldId id="353" r:id="rId27"/>
    <p:sldId id="257" r:id="rId28"/>
    <p:sldId id="300" r:id="rId29"/>
    <p:sldId id="301" r:id="rId30"/>
    <p:sldId id="308" r:id="rId31"/>
    <p:sldId id="261" r:id="rId32"/>
    <p:sldId id="348" r:id="rId33"/>
    <p:sldId id="262" r:id="rId34"/>
    <p:sldId id="303" r:id="rId35"/>
    <p:sldId id="340" r:id="rId36"/>
    <p:sldId id="305" r:id="rId37"/>
    <p:sldId id="304" r:id="rId38"/>
    <p:sldId id="307" r:id="rId39"/>
    <p:sldId id="326" r:id="rId40"/>
    <p:sldId id="349" r:id="rId41"/>
    <p:sldId id="327" r:id="rId42"/>
    <p:sldId id="328" r:id="rId43"/>
    <p:sldId id="329" r:id="rId44"/>
    <p:sldId id="330" r:id="rId45"/>
    <p:sldId id="331" r:id="rId46"/>
    <p:sldId id="332" r:id="rId47"/>
    <p:sldId id="341" r:id="rId48"/>
    <p:sldId id="337" r:id="rId49"/>
    <p:sldId id="338" r:id="rId50"/>
    <p:sldId id="333" r:id="rId51"/>
    <p:sldId id="315" r:id="rId52"/>
    <p:sldId id="325" r:id="rId53"/>
    <p:sldId id="316" r:id="rId54"/>
    <p:sldId id="317" r:id="rId55"/>
    <p:sldId id="318" r:id="rId56"/>
    <p:sldId id="319" r:id="rId57"/>
    <p:sldId id="320" r:id="rId58"/>
    <p:sldId id="321" r:id="rId59"/>
    <p:sldId id="323" r:id="rId60"/>
    <p:sldId id="324" r:id="rId61"/>
    <p:sldId id="310" r:id="rId62"/>
    <p:sldId id="309" r:id="rId63"/>
    <p:sldId id="313" r:id="rId64"/>
    <p:sldId id="311" r:id="rId65"/>
    <p:sldId id="312" r:id="rId66"/>
    <p:sldId id="314" r:id="rId67"/>
    <p:sldId id="334" r:id="rId68"/>
    <p:sldId id="335" r:id="rId69"/>
    <p:sldId id="336" r:id="rId70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libri Light" panose="020F0302020204030204" pitchFamily="34" charset="0"/>
      <p:regular r:id="rId76"/>
      <p: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Panton" panose="00000500000000000000" pitchFamily="50" charset="0"/>
      <p:regular r:id="rId82"/>
    </p:embeddedFont>
    <p:embeddedFont>
      <p:font typeface="Segoe UI" panose="020B0502040204020203" pitchFamily="34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font" Target="fonts/font5.fntdata"/><Relationship Id="rId84" Type="http://schemas.openxmlformats.org/officeDocument/2006/relationships/font" Target="fonts/font13.fntdata"/><Relationship Id="rId89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11.fntdata"/><Relationship Id="rId90" Type="http://schemas.openxmlformats.org/officeDocument/2006/relationships/tableStyles" Target="tableStyle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08DB-37FD-4411-AA5D-634EA41F4F92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72332-4CD7-4FEA-A3D5-4EA8C648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6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9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442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96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93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5450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889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8413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9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65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4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69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5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74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05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255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5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3699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607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80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822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508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954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9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6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34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1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6659-066F-4E7F-BD92-0981E5430CBE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/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51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lliamadba/Public-Presentations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sql-server-samples/releases/download/wide-world-importers-v1.0/WideWorldImporters-Full.bak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sualstudio.com/free-developer-offer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functions-transact-sq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odeproject.com/Articles/33052/Visual-Representation-of-SQL-Joins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://support.microsoft.com/default.aspx/kb/222135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eg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931E-4425-49C8-B04E-49D09E57A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0916F-2F73-41A4-8EFC-0007A8D51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8F60-18DF-4051-B44E-6A0A2E529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DAF85-B408-45BA-BA50-5A00860817A4}"/>
              </a:ext>
            </a:extLst>
          </p:cNvPr>
          <p:cNvSpPr txBox="1"/>
          <p:nvPr/>
        </p:nvSpPr>
        <p:spPr>
          <a:xfrm>
            <a:off x="0" y="2217301"/>
            <a:ext cx="12192000" cy="25391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Databases 101 for the Aspiring App Dev</a:t>
            </a:r>
          </a:p>
          <a:p>
            <a:pPr algn="ctr"/>
            <a:endParaRPr lang="en-US" sz="53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anton" panose="00000500000000000000" pitchFamily="50" charset="0"/>
            </a:endParaRPr>
          </a:p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William Assaf</a:t>
            </a:r>
          </a:p>
        </p:txBody>
      </p:sp>
      <p:pic>
        <p:nvPicPr>
          <p:cNvPr id="9" name="Picture 8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F97FD9CD-BCB8-4BAD-9BAA-EB6B22224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7"/>
            <a:ext cx="12192000" cy="684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7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4203"/>
            <a:ext cx="11516187" cy="5533120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sz="4400" dirty="0"/>
              <a:t>One of the commonly used characteristics of a NoSQL platform is </a:t>
            </a:r>
            <a:r>
              <a:rPr lang="en-US" sz="4400" i="1" dirty="0"/>
              <a:t>eventual consistency.</a:t>
            </a:r>
          </a:p>
          <a:p>
            <a:pPr lvl="1" fontAlgn="ctr"/>
            <a:r>
              <a:rPr lang="en-US" sz="4000" dirty="0"/>
              <a:t>Twitter cannot commit a transaction globally, synchronously</a:t>
            </a:r>
          </a:p>
          <a:p>
            <a:pPr lvl="1" fontAlgn="ctr"/>
            <a:r>
              <a:rPr lang="en-US" sz="4000" b="1" dirty="0"/>
              <a:t>Your hot </a:t>
            </a:r>
            <a:r>
              <a:rPr lang="en-US" sz="4000" b="1" dirty="0" err="1"/>
              <a:t>taek</a:t>
            </a:r>
            <a:r>
              <a:rPr lang="en-US" sz="4000" b="1" dirty="0"/>
              <a:t> tweet takes some time to globally propagate through the distributed system</a:t>
            </a:r>
          </a:p>
          <a:p>
            <a:pPr lvl="1" fontAlgn="ctr"/>
            <a:r>
              <a:rPr lang="en-US" sz="4000" dirty="0"/>
              <a:t>Other aspects of ACID may be violated in name of performance. As long as the </a:t>
            </a:r>
            <a:r>
              <a:rPr lang="en-US" sz="4000" dirty="0" err="1"/>
              <a:t>devs</a:t>
            </a:r>
            <a:r>
              <a:rPr lang="en-US" sz="4000" dirty="0"/>
              <a:t> are aware, it’s OK.</a:t>
            </a:r>
          </a:p>
        </p:txBody>
      </p:sp>
    </p:spTree>
    <p:extLst>
      <p:ext uri="{BB962C8B-B14F-4D97-AF65-F5344CB8AC3E}">
        <p14:creationId xmlns:p14="http://schemas.microsoft.com/office/powerpoint/2010/main" val="327430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239255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SQL solutions were generally designed for single-server architectures, but this is not the rule. </a:t>
            </a:r>
            <a:r>
              <a:rPr lang="en-US" sz="3600" dirty="0" err="1"/>
              <a:t>Sharded</a:t>
            </a:r>
            <a:r>
              <a:rPr lang="en-US" sz="3600" dirty="0"/>
              <a:t> or partitioned architectures are possible, but are not as easy or simple.</a:t>
            </a:r>
          </a:p>
          <a:p>
            <a:pPr lvl="1"/>
            <a:r>
              <a:rPr lang="en-US" sz="3200" dirty="0"/>
              <a:t>Microsoft Azure </a:t>
            </a:r>
            <a:r>
              <a:rPr lang="en-US" sz="3200" dirty="0" err="1"/>
              <a:t>CosmosDB</a:t>
            </a:r>
            <a:r>
              <a:rPr lang="en-US" sz="3200" dirty="0"/>
              <a:t> can create </a:t>
            </a:r>
            <a:r>
              <a:rPr lang="en-US" sz="3200" dirty="0" err="1"/>
              <a:t>multimaster</a:t>
            </a:r>
            <a:r>
              <a:rPr lang="en-US" sz="3200" dirty="0"/>
              <a:t> partitions at any Azure Datacenter in the world with the click of a button</a:t>
            </a:r>
          </a:p>
          <a:p>
            <a:pPr lvl="1"/>
            <a:r>
              <a:rPr lang="en-US" sz="3200" dirty="0"/>
              <a:t>While Microsoft SQL Server </a:t>
            </a:r>
            <a:r>
              <a:rPr lang="en-US" sz="3200" dirty="0" err="1"/>
              <a:t>multimaster</a:t>
            </a:r>
            <a:r>
              <a:rPr lang="en-US" sz="3200" dirty="0"/>
              <a:t> architectures are complex, secondary read-only replicas are straightforward</a:t>
            </a:r>
          </a:p>
          <a:p>
            <a:r>
              <a:rPr lang="en-US" sz="3600" dirty="0"/>
              <a:t>Because of the above, rapid/hyper scaling with SQL solutions can be more complex than with NoSQL</a:t>
            </a:r>
          </a:p>
        </p:txBody>
      </p:sp>
    </p:spTree>
    <p:extLst>
      <p:ext uri="{BB962C8B-B14F-4D97-AF65-F5344CB8AC3E}">
        <p14:creationId xmlns:p14="http://schemas.microsoft.com/office/powerpoint/2010/main" val="121730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88"/>
            <a:ext cx="10515600" cy="5239255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Unstructured data is a common use case for NoSQL, but you can accomplish this storage efficiently with a SQL database</a:t>
            </a:r>
          </a:p>
          <a:p>
            <a:r>
              <a:rPr lang="en-US" sz="4000" dirty="0"/>
              <a:t>SQL databases can store blobs, json documents, xml documents natively, in-row with other relational metadata.</a:t>
            </a:r>
          </a:p>
          <a:p>
            <a:r>
              <a:rPr lang="en-US" sz="4000" dirty="0"/>
              <a:t>This is a common SQL Server pattern for </a:t>
            </a:r>
            <a:r>
              <a:rPr lang="en-US" sz="4000" b="1" dirty="0"/>
              <a:t>health care data (HL7) </a:t>
            </a:r>
            <a:r>
              <a:rPr lang="en-US" sz="4000" dirty="0"/>
              <a:t>and</a:t>
            </a:r>
            <a:r>
              <a:rPr lang="en-US" sz="4000" b="1" dirty="0"/>
              <a:t> credit reports</a:t>
            </a:r>
            <a:r>
              <a:rPr lang="en-US" sz="4000" dirty="0"/>
              <a:t>, for example, which have a huge complex schema, only a small portion of which is populated</a:t>
            </a:r>
          </a:p>
        </p:txBody>
      </p:sp>
    </p:spTree>
    <p:extLst>
      <p:ext uri="{BB962C8B-B14F-4D97-AF65-F5344CB8AC3E}">
        <p14:creationId xmlns:p14="http://schemas.microsoft.com/office/powerpoint/2010/main" val="3580508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46547E-48C1-4F7C-9664-D644F530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5826"/>
            <a:ext cx="5860867" cy="41482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5704"/>
            <a:ext cx="6124574" cy="54768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Don’t decide to use a NoSQL platform just based on your desired one-row read/write functionality.</a:t>
            </a:r>
          </a:p>
          <a:p>
            <a:pPr>
              <a:lnSpc>
                <a:spcPct val="110000"/>
              </a:lnSpc>
            </a:pPr>
            <a:r>
              <a:rPr lang="en-US" dirty="0"/>
              <a:t>You need to consider your eventual aggregate/analytical  read functionality.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736AFF-93EF-49B9-8A6A-ABCC3747C370}"/>
              </a:ext>
            </a:extLst>
          </p:cNvPr>
          <p:cNvSpPr/>
          <p:nvPr/>
        </p:nvSpPr>
        <p:spPr>
          <a:xfrm>
            <a:off x="609601" y="5059218"/>
            <a:ext cx="11347265" cy="1690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</a:rPr>
              <a:t>To search, analyze, calculate, aggregate across ranges of rows </a:t>
            </a:r>
            <a:br>
              <a:rPr lang="en-US" sz="3200" dirty="0">
                <a:latin typeface="Panton" panose="00000500000000000000" pitchFamily="50" charset="0"/>
              </a:rPr>
            </a:br>
            <a:r>
              <a:rPr lang="en-US" sz="3200" dirty="0">
                <a:latin typeface="Panton" panose="00000500000000000000" pitchFamily="50" charset="0"/>
              </a:rPr>
              <a:t>in a NoSQL platform, it must be extracted and transformed (even if this is done behind the scenes).</a:t>
            </a:r>
          </a:p>
        </p:txBody>
      </p:sp>
    </p:spTree>
    <p:extLst>
      <p:ext uri="{BB962C8B-B14F-4D97-AF65-F5344CB8AC3E}">
        <p14:creationId xmlns:p14="http://schemas.microsoft.com/office/powerpoint/2010/main" val="1430678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5704"/>
            <a:ext cx="10972798" cy="54768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Don’t use NoSQL as your primary data platform just to avoid things like data types, foreign keys, constraints, etc. </a:t>
            </a:r>
          </a:p>
          <a:p>
            <a:pPr>
              <a:lnSpc>
                <a:spcPct val="110000"/>
              </a:lnSpc>
            </a:pPr>
            <a:r>
              <a:rPr lang="en-US" dirty="0"/>
              <a:t>Don’t use NoSQL just because you’re “open source”. </a:t>
            </a:r>
          </a:p>
          <a:p>
            <a:pPr>
              <a:lnSpc>
                <a:spcPct val="110000"/>
              </a:lnSpc>
            </a:pPr>
            <a:r>
              <a:rPr lang="en-US" dirty="0"/>
              <a:t>Don’t use NoSQL just to be “agile” </a:t>
            </a:r>
          </a:p>
          <a:p>
            <a:pPr>
              <a:lnSpc>
                <a:spcPct val="110000"/>
              </a:lnSpc>
            </a:pPr>
            <a:r>
              <a:rPr lang="en-US" dirty="0"/>
              <a:t>Don’t use NoSQL just because you don’t know what your data looks like yet</a:t>
            </a:r>
          </a:p>
        </p:txBody>
      </p:sp>
    </p:spTree>
    <p:extLst>
      <p:ext uri="{BB962C8B-B14F-4D97-AF65-F5344CB8AC3E}">
        <p14:creationId xmlns:p14="http://schemas.microsoft.com/office/powerpoint/2010/main" val="844270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47B-8415-41B1-9814-9DB72F21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044"/>
            <a:ext cx="10515600" cy="5313605"/>
          </a:xfrm>
        </p:spPr>
        <p:txBody>
          <a:bodyPr>
            <a:normAutofit fontScale="92500"/>
          </a:bodyPr>
          <a:lstStyle/>
          <a:p>
            <a:r>
              <a:rPr lang="en-US" sz="4400" dirty="0"/>
              <a:t>NoSQL data be extracted and transformed, even if in memory, for efficient analytical querying and reporting</a:t>
            </a:r>
          </a:p>
          <a:p>
            <a:r>
              <a:rPr lang="en-US" sz="4400" dirty="0"/>
              <a:t>Often NoSQL solutions must be packaged with a separate product for analytical/aggregate reporting consumption</a:t>
            </a:r>
          </a:p>
          <a:p>
            <a:pPr lvl="1"/>
            <a:r>
              <a:rPr lang="en-US" sz="3900" dirty="0"/>
              <a:t>MongoDB’s Enterprise BI connector serves up BI via a MySQL database… </a:t>
            </a:r>
            <a:r>
              <a:rPr lang="en-US" sz="3900" b="1" dirty="0"/>
              <a:t>a SQL solution built-in to a NoSQL platform.</a:t>
            </a:r>
          </a:p>
        </p:txBody>
      </p:sp>
    </p:spTree>
    <p:extLst>
      <p:ext uri="{BB962C8B-B14F-4D97-AF65-F5344CB8AC3E}">
        <p14:creationId xmlns:p14="http://schemas.microsoft.com/office/powerpoint/2010/main" val="1058105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SQL?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4203"/>
            <a:ext cx="11516187" cy="5533120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sz="4000" dirty="0"/>
              <a:t>Eventual Consistency completely unacceptable for some large databases, especially if time sensitive. These run on SQL Server</a:t>
            </a:r>
          </a:p>
          <a:p>
            <a:pPr lvl="1" fontAlgn="ctr"/>
            <a:r>
              <a:rPr lang="en-US" sz="3600" dirty="0"/>
              <a:t>NASDAQ</a:t>
            </a:r>
          </a:p>
          <a:p>
            <a:pPr lvl="1" fontAlgn="ctr"/>
            <a:r>
              <a:rPr lang="en-US" sz="3600" dirty="0"/>
              <a:t>The world’s largest sportsbook (</a:t>
            </a:r>
            <a:r>
              <a:rPr lang="en-US" sz="3600" dirty="0" err="1"/>
              <a:t>Bwin</a:t>
            </a:r>
            <a:r>
              <a:rPr lang="en-US" sz="3600" dirty="0"/>
              <a:t>)</a:t>
            </a:r>
          </a:p>
          <a:p>
            <a:pPr fontAlgn="ctr"/>
            <a:r>
              <a:rPr lang="en-US" sz="4000" dirty="0"/>
              <a:t>Many large online platforms are designed and run SQL Server: </a:t>
            </a:r>
          </a:p>
          <a:p>
            <a:pPr lvl="1" fontAlgn="ctr"/>
            <a:r>
              <a:rPr lang="en-US" sz="3600" dirty="0" err="1"/>
              <a:t>Stackoverflow</a:t>
            </a:r>
            <a:r>
              <a:rPr lang="en-US" sz="3600" dirty="0"/>
              <a:t>  </a:t>
            </a:r>
          </a:p>
          <a:p>
            <a:pPr lvl="1" fontAlgn="ctr"/>
            <a:r>
              <a:rPr lang="en-US" sz="3600" dirty="0"/>
              <a:t>Dell  </a:t>
            </a:r>
          </a:p>
          <a:p>
            <a:pPr lvl="1" fontAlgn="ctr"/>
            <a:r>
              <a:rPr lang="en-US" sz="3600" dirty="0"/>
              <a:t>FOX Sports mobile app 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5070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Peanut Butter and Jelly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4203"/>
            <a:ext cx="11516187" cy="5533120"/>
          </a:xfrm>
        </p:spPr>
        <p:txBody>
          <a:bodyPr>
            <a:normAutofit fontScale="92500" lnSpcReduction="20000"/>
          </a:bodyPr>
          <a:lstStyle/>
          <a:p>
            <a:pPr fontAlgn="ctr"/>
            <a:r>
              <a:rPr lang="en-US" sz="3600" dirty="0"/>
              <a:t>In reality, in your application environment, there could be good use cases for </a:t>
            </a:r>
            <a:r>
              <a:rPr lang="en-US" sz="3600" b="1" dirty="0"/>
              <a:t>both SQL and NoSQL </a:t>
            </a:r>
            <a:r>
              <a:rPr lang="en-US" sz="3600" dirty="0"/>
              <a:t>platforms that properly use </a:t>
            </a:r>
            <a:r>
              <a:rPr lang="en-US" sz="3600" b="1" dirty="0"/>
              <a:t>the strengths of each</a:t>
            </a:r>
            <a:r>
              <a:rPr lang="en-US" sz="3600" dirty="0"/>
              <a:t>.</a:t>
            </a:r>
          </a:p>
          <a:p>
            <a:pPr fontAlgn="ctr"/>
            <a:r>
              <a:rPr lang="en-US" sz="3600" dirty="0"/>
              <a:t>Some example use cases that may co-exist in an enterprise:</a:t>
            </a:r>
          </a:p>
          <a:p>
            <a:pPr lvl="1" fontAlgn="ctr"/>
            <a:r>
              <a:rPr lang="en-US" sz="3200" dirty="0"/>
              <a:t>SQL database</a:t>
            </a:r>
          </a:p>
          <a:p>
            <a:pPr lvl="2" fontAlgn="ctr"/>
            <a:r>
              <a:rPr lang="en-US" sz="2800" dirty="0" err="1"/>
              <a:t>OnLine</a:t>
            </a:r>
            <a:r>
              <a:rPr lang="en-US" sz="2800" dirty="0"/>
              <a:t> Transactional processing (OLTP) of data, complex transactions</a:t>
            </a:r>
          </a:p>
          <a:p>
            <a:pPr lvl="2" fontAlgn="ctr"/>
            <a:r>
              <a:rPr lang="en-US" sz="2800" dirty="0"/>
              <a:t>Master data management, reference for external integration API’s</a:t>
            </a:r>
          </a:p>
          <a:p>
            <a:pPr lvl="2" fontAlgn="ctr"/>
            <a:r>
              <a:rPr lang="en-US" sz="2800" dirty="0"/>
              <a:t>Reporting, foundation for other analytical systems (OLAP)</a:t>
            </a:r>
          </a:p>
          <a:p>
            <a:pPr lvl="2" fontAlgn="ctr"/>
            <a:r>
              <a:rPr lang="en-US" sz="2800" dirty="0"/>
              <a:t>Querying and joining across from multiple systems</a:t>
            </a:r>
          </a:p>
          <a:p>
            <a:pPr lvl="1" fontAlgn="ctr"/>
            <a:r>
              <a:rPr lang="en-US" sz="3200" dirty="0"/>
              <a:t>NoSQL platform</a:t>
            </a:r>
          </a:p>
          <a:p>
            <a:pPr lvl="2" fontAlgn="ctr"/>
            <a:r>
              <a:rPr lang="en-US" sz="2800" dirty="0"/>
              <a:t>Imports from rapidly-changing or complex external data </a:t>
            </a:r>
          </a:p>
          <a:p>
            <a:pPr lvl="2" fontAlgn="ctr"/>
            <a:r>
              <a:rPr lang="en-US" sz="2800" dirty="0"/>
              <a:t>IoT or streamed data massive-scale writes (aka a Data Lake)</a:t>
            </a:r>
          </a:p>
          <a:p>
            <a:pPr lvl="2" fontAlgn="ctr"/>
            <a:r>
              <a:rPr lang="en-US" sz="2800" dirty="0"/>
              <a:t>Continuously, procedurally-modified schemas</a:t>
            </a:r>
          </a:p>
          <a:p>
            <a:pPr lvl="2" fontAlgn="ctr"/>
            <a:r>
              <a:rPr lang="en-US" sz="2800" dirty="0"/>
              <a:t>Anticipated need for extreme growth and geographic replicas</a:t>
            </a:r>
          </a:p>
        </p:txBody>
      </p:sp>
    </p:spTree>
    <p:extLst>
      <p:ext uri="{BB962C8B-B14F-4D97-AF65-F5344CB8AC3E}">
        <p14:creationId xmlns:p14="http://schemas.microsoft.com/office/powerpoint/2010/main" val="109655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NoSQL offerings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rmAutofit fontScale="85000" lnSpcReduction="10000"/>
          </a:bodyPr>
          <a:lstStyle/>
          <a:p>
            <a:pPr fontAlgn="ctr">
              <a:lnSpc>
                <a:spcPct val="120000"/>
              </a:lnSpc>
            </a:pPr>
            <a:r>
              <a:rPr lang="en-US" sz="4800" b="1" dirty="0" err="1"/>
              <a:t>CosmosDB</a:t>
            </a:r>
            <a:r>
              <a:rPr lang="en-US" sz="4800" dirty="0"/>
              <a:t> is a planet-scale database platform that has multiple API’s, allowing it to walk/talk like MongoDB, SQL, Gremlin, more</a:t>
            </a:r>
          </a:p>
          <a:p>
            <a:pPr fontAlgn="ctr">
              <a:lnSpc>
                <a:spcPct val="120000"/>
              </a:lnSpc>
            </a:pPr>
            <a:r>
              <a:rPr lang="en-US" sz="4800" b="1" dirty="0" err="1"/>
              <a:t>PolyBase</a:t>
            </a:r>
            <a:r>
              <a:rPr lang="en-US" sz="4800" dirty="0"/>
              <a:t> is a feature inside MS SQL to query big data in Hadoop or Azure Blobs with TSQL.</a:t>
            </a:r>
          </a:p>
          <a:p>
            <a:pPr fontAlgn="ctr">
              <a:lnSpc>
                <a:spcPct val="120000"/>
              </a:lnSpc>
            </a:pPr>
            <a:r>
              <a:rPr lang="en-US" sz="4800" dirty="0"/>
              <a:t>Many different MS SQL Server features allow breaking ACID for performance by developers.</a:t>
            </a:r>
          </a:p>
        </p:txBody>
      </p:sp>
    </p:spTree>
    <p:extLst>
      <p:ext uri="{BB962C8B-B14F-4D97-AF65-F5344CB8AC3E}">
        <p14:creationId xmlns:p14="http://schemas.microsoft.com/office/powerpoint/2010/main" val="117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rmAutofit fontScale="85000" lnSpcReduction="10000"/>
          </a:bodyPr>
          <a:lstStyle/>
          <a:p>
            <a:pPr fontAlgn="ctr">
              <a:lnSpc>
                <a:spcPct val="120000"/>
              </a:lnSpc>
            </a:pPr>
            <a:r>
              <a:rPr lang="en-US" sz="4800" b="1" dirty="0"/>
              <a:t>OLTP</a:t>
            </a:r>
            <a:r>
              <a:rPr lang="en-US" sz="4800" dirty="0"/>
              <a:t> (</a:t>
            </a:r>
            <a:r>
              <a:rPr lang="en-US" sz="4800" dirty="0" err="1"/>
              <a:t>OnLine</a:t>
            </a:r>
            <a:r>
              <a:rPr lang="en-US" sz="4800" dirty="0"/>
              <a:t> Transactional Processing)</a:t>
            </a:r>
            <a:br>
              <a:rPr lang="en-US" sz="4800" dirty="0"/>
            </a:br>
            <a:r>
              <a:rPr lang="en-US" sz="4800" dirty="0"/>
              <a:t>read/write </a:t>
            </a:r>
            <a:r>
              <a:rPr lang="en-US" sz="4800" b="1" dirty="0"/>
              <a:t>systems</a:t>
            </a:r>
            <a:r>
              <a:rPr lang="en-US" sz="4800" dirty="0"/>
              <a:t>, highly important transactions, usually with few rows each</a:t>
            </a:r>
          </a:p>
          <a:p>
            <a:pPr fontAlgn="ctr">
              <a:lnSpc>
                <a:spcPct val="120000"/>
              </a:lnSpc>
            </a:pPr>
            <a:r>
              <a:rPr lang="en-US" sz="4800" b="1" dirty="0"/>
              <a:t>OLAP</a:t>
            </a:r>
            <a:r>
              <a:rPr lang="en-US" sz="4800" dirty="0"/>
              <a:t> (</a:t>
            </a:r>
            <a:r>
              <a:rPr lang="en-US" sz="4800" dirty="0" err="1"/>
              <a:t>OnLine</a:t>
            </a:r>
            <a:r>
              <a:rPr lang="en-US" sz="4800" dirty="0"/>
              <a:t> Analytical Processing)</a:t>
            </a:r>
            <a:br>
              <a:rPr lang="en-US" sz="4800" dirty="0"/>
            </a:br>
            <a:r>
              <a:rPr lang="en-US" sz="4800" dirty="0"/>
              <a:t>Read-only </a:t>
            </a:r>
            <a:r>
              <a:rPr lang="en-US" sz="4800" b="1" dirty="0"/>
              <a:t>systems</a:t>
            </a:r>
            <a:r>
              <a:rPr lang="en-US" sz="4800" dirty="0"/>
              <a:t> for massive aggregation, statistical analysis, rolling aggregations, year-over-year comparison, trending, predictive</a:t>
            </a:r>
          </a:p>
        </p:txBody>
      </p:sp>
    </p:spTree>
    <p:extLst>
      <p:ext uri="{BB962C8B-B14F-4D97-AF65-F5344CB8AC3E}">
        <p14:creationId xmlns:p14="http://schemas.microsoft.com/office/powerpoint/2010/main" val="3613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comma-separated files (.csv)</a:t>
            </a:r>
          </a:p>
          <a:p>
            <a:pPr lvl="1" fontAlgn="ctr"/>
            <a:r>
              <a:rPr lang="en-US" dirty="0"/>
              <a:t>Or json </a:t>
            </a:r>
          </a:p>
          <a:p>
            <a:pPr lvl="1" fontAlgn="ctr"/>
            <a:r>
              <a:rPr lang="en-US" dirty="0"/>
              <a:t>Or xml</a:t>
            </a:r>
          </a:p>
          <a:p>
            <a:pPr fontAlgn="ctr"/>
            <a:r>
              <a:rPr lang="en-US" dirty="0"/>
              <a:t>Excel, Google Sheets - most popular BI tools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 in a business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Autofit/>
          </a:bodyPr>
          <a:lstStyle/>
          <a:p>
            <a:pPr fontAlgn="ctr">
              <a:lnSpc>
                <a:spcPct val="120000"/>
              </a:lnSpc>
            </a:pPr>
            <a:r>
              <a:rPr lang="en-US" b="1" dirty="0"/>
              <a:t>Normalized, Relational (RDBMS), Normal Form, OLTP</a:t>
            </a:r>
            <a:br>
              <a:rPr lang="en-US" b="1" dirty="0"/>
            </a:br>
            <a:r>
              <a:rPr lang="en-US" dirty="0"/>
              <a:t>Many tables contain structured data with rules for integrity</a:t>
            </a:r>
            <a:br>
              <a:rPr lang="en-US" dirty="0"/>
            </a:br>
            <a:r>
              <a:rPr lang="en-US" dirty="0"/>
              <a:t>Good for writes, transactions, distinct lists for dropdowns, </a:t>
            </a:r>
          </a:p>
          <a:p>
            <a:pPr fontAlgn="ctr">
              <a:lnSpc>
                <a:spcPct val="120000"/>
              </a:lnSpc>
            </a:pPr>
            <a:r>
              <a:rPr lang="en-US" b="1" dirty="0"/>
              <a:t>De-normalized, Flattened, Flat File</a:t>
            </a:r>
            <a:br>
              <a:rPr lang="en-US" b="1" dirty="0"/>
            </a:br>
            <a:r>
              <a:rPr lang="en-US" dirty="0"/>
              <a:t>Just one table contains all the data in very wide rows</a:t>
            </a:r>
            <a:br>
              <a:rPr lang="en-US" dirty="0"/>
            </a:br>
            <a:r>
              <a:rPr lang="en-US" dirty="0"/>
              <a:t>Good for simple reporting, extracts to heterogenous systems</a:t>
            </a:r>
          </a:p>
          <a:p>
            <a:pPr fontAlgn="ctr">
              <a:lnSpc>
                <a:spcPct val="120000"/>
              </a:lnSpc>
            </a:pPr>
            <a:r>
              <a:rPr lang="en-US" b="1" dirty="0"/>
              <a:t>Dimensional, Data Cube, Star Schema, OLAP</a:t>
            </a:r>
            <a:br>
              <a:rPr lang="en-US" dirty="0"/>
            </a:br>
            <a:r>
              <a:rPr lang="en-US" dirty="0"/>
              <a:t>Many tables contain data formatted for massive reads</a:t>
            </a:r>
            <a:br>
              <a:rPr lang="en-US" dirty="0"/>
            </a:br>
            <a:r>
              <a:rPr lang="en-US" dirty="0"/>
              <a:t>Good for complex reporting, pre-calculated aggregation</a:t>
            </a:r>
          </a:p>
        </p:txBody>
      </p:sp>
    </p:spTree>
    <p:extLst>
      <p:ext uri="{BB962C8B-B14F-4D97-AF65-F5344CB8AC3E}">
        <p14:creationId xmlns:p14="http://schemas.microsoft.com/office/powerpoint/2010/main" val="354856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Infrastructure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sz="4000" dirty="0"/>
              <a:t>Very rarely do I ever see a physical machine with SQL Server installed. </a:t>
            </a:r>
          </a:p>
          <a:p>
            <a:pPr fontAlgn="ctr"/>
            <a:r>
              <a:rPr lang="en-US" sz="4000" dirty="0"/>
              <a:t>Almost always, we deal with Virtual Machines (VM’s) running on VMWare or Hyper-V.</a:t>
            </a:r>
          </a:p>
          <a:p>
            <a:pPr lvl="1" fontAlgn="ctr"/>
            <a:r>
              <a:rPr lang="en-US" sz="3600" dirty="0"/>
              <a:t>Old myth that SQL doesn’t run well in a VM.</a:t>
            </a:r>
          </a:p>
          <a:p>
            <a:pPr fontAlgn="ctr"/>
            <a:r>
              <a:rPr lang="en-US" sz="4000" dirty="0"/>
              <a:t>Many are hosted in corporate data centers. Many more are hosted in regional data centers (like nearby </a:t>
            </a:r>
            <a:r>
              <a:rPr lang="en-US" sz="4000" dirty="0" err="1"/>
              <a:t>Venyu</a:t>
            </a:r>
            <a:r>
              <a:rPr lang="en-US" sz="4000" dirty="0"/>
              <a:t>) or larger data centers run by Microsoft, Amazon, etc.</a:t>
            </a:r>
          </a:p>
          <a:p>
            <a:pPr fontAlgn="ctr"/>
            <a:r>
              <a:rPr lang="en-US" sz="4000" dirty="0"/>
              <a:t>As of 2017, Microsoft SQL Server runs on Windows or various Linux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612744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Revolution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MS SQL Server is installed, configured, maintained</a:t>
            </a:r>
          </a:p>
          <a:p>
            <a:pPr fontAlgn="ctr"/>
            <a:r>
              <a:rPr lang="en-US" sz="3600" dirty="0"/>
              <a:t>What if there was an offering that provided everything for you, automated, without </a:t>
            </a:r>
            <a:r>
              <a:rPr lang="en-US" sz="3600" dirty="0" err="1"/>
              <a:t>maint</a:t>
            </a:r>
            <a:r>
              <a:rPr lang="en-US" sz="3600" dirty="0"/>
              <a:t>?</a:t>
            </a:r>
          </a:p>
          <a:p>
            <a:pPr fontAlgn="ctr"/>
            <a:r>
              <a:rPr lang="en-US" dirty="0"/>
              <a:t>Platform-as-a-Service </a:t>
            </a:r>
          </a:p>
          <a:p>
            <a:pPr lvl="1" fontAlgn="ctr"/>
            <a:r>
              <a:rPr lang="en-US" dirty="0"/>
              <a:t>An instance of a database is created for you, with easy UI to interact, no maintenance, backups, storage config needed</a:t>
            </a:r>
          </a:p>
          <a:p>
            <a:pPr lvl="1" fontAlgn="ctr"/>
            <a:r>
              <a:rPr lang="en-US" dirty="0"/>
              <a:t>Scalable – change CPU/memory/storage capacity on the fly</a:t>
            </a:r>
          </a:p>
          <a:p>
            <a:pPr lvl="1" fontAlgn="ctr"/>
            <a:r>
              <a:rPr lang="en-US" dirty="0"/>
              <a:t>Examples: Azure SQL DB, Amazon RDS</a:t>
            </a:r>
          </a:p>
          <a:p>
            <a:pPr fontAlgn="ctr"/>
            <a:r>
              <a:rPr lang="en-US" dirty="0"/>
              <a:t>Infrastructure-as-a-Service</a:t>
            </a:r>
          </a:p>
          <a:p>
            <a:pPr lvl="1" fontAlgn="ctr"/>
            <a:r>
              <a:rPr lang="en-US" dirty="0"/>
              <a:t>Here’s a VM. Have fun. But you don’t have to worry about the network layer, redundant power, physical disks. Also scalable.</a:t>
            </a:r>
          </a:p>
        </p:txBody>
      </p:sp>
    </p:spTree>
    <p:extLst>
      <p:ext uri="{BB962C8B-B14F-4D97-AF65-F5344CB8AC3E}">
        <p14:creationId xmlns:p14="http://schemas.microsoft.com/office/powerpoint/2010/main" val="5714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4800" dirty="0"/>
              <a:t>In the near future, application stacks from the web front end (WFE) all the way down to the data platform will be “containerized”.</a:t>
            </a:r>
          </a:p>
          <a:p>
            <a:pPr fontAlgn="ctr"/>
            <a:r>
              <a:rPr lang="en-US" sz="4800" dirty="0"/>
              <a:t>We won’t talk much about this today, but containers are the future and you should keep an eye out. Learn about Kubernetes, Docker.</a:t>
            </a:r>
          </a:p>
        </p:txBody>
      </p:sp>
    </p:spTree>
    <p:extLst>
      <p:ext uri="{BB962C8B-B14F-4D97-AF65-F5344CB8AC3E}">
        <p14:creationId xmlns:p14="http://schemas.microsoft.com/office/powerpoint/2010/main" val="258824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120588"/>
            <a:ext cx="11152527" cy="5270881"/>
          </a:xfrm>
        </p:spPr>
        <p:txBody>
          <a:bodyPr>
            <a:noAutofit/>
          </a:bodyPr>
          <a:lstStyle/>
          <a:p>
            <a:pPr fontAlgn="ctr">
              <a:lnSpc>
                <a:spcPct val="120000"/>
              </a:lnSpc>
            </a:pPr>
            <a:r>
              <a:rPr lang="en-US" b="1" dirty="0"/>
              <a:t>We’ve talked a lot about SQL vs NoSQL solutions.</a:t>
            </a:r>
          </a:p>
          <a:p>
            <a:pPr fontAlgn="ctr">
              <a:lnSpc>
                <a:spcPct val="120000"/>
              </a:lnSpc>
            </a:pPr>
            <a:r>
              <a:rPr lang="en-US" dirty="0"/>
              <a:t>From here out, we’re going to focus on SQL solutions, though not specifically Microsoft SQL Server when I can help it.</a:t>
            </a:r>
          </a:p>
        </p:txBody>
      </p:sp>
    </p:spTree>
    <p:extLst>
      <p:ext uri="{BB962C8B-B14F-4D97-AF65-F5344CB8AC3E}">
        <p14:creationId xmlns:p14="http://schemas.microsoft.com/office/powerpoint/2010/main" val="158776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BY;</a:t>
            </a:r>
          </a:p>
        </p:txBody>
      </p:sp>
    </p:spTree>
    <p:extLst>
      <p:ext uri="{BB962C8B-B14F-4D97-AF65-F5344CB8AC3E}">
        <p14:creationId xmlns:p14="http://schemas.microsoft.com/office/powerpoint/2010/main" val="4183629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434761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 – use a CTE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– aggregate by these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HAVING – filter the aggregates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219163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SQL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" y="1228164"/>
            <a:ext cx="11869445" cy="5629835"/>
          </a:xfrm>
        </p:spPr>
        <p:txBody>
          <a:bodyPr>
            <a:normAutofit/>
          </a:bodyPr>
          <a:lstStyle/>
          <a:p>
            <a:r>
              <a:rPr lang="en-US" sz="4800" dirty="0"/>
              <a:t>Toolbox: lab - TSQL 101.sql</a:t>
            </a:r>
            <a:br>
              <a:rPr lang="en-US" sz="4800" dirty="0"/>
            </a:br>
            <a:r>
              <a:rPr lang="en-US" sz="4000" dirty="0"/>
              <a:t>Link: </a:t>
            </a:r>
            <a:r>
              <a:rPr lang="en-US" dirty="0">
                <a:hlinkClick r:id="rId2"/>
              </a:rPr>
              <a:t>https://github.com/williamadba/Public-Presentations</a:t>
            </a:r>
            <a:endParaRPr lang="en-US" u="sng" dirty="0"/>
          </a:p>
          <a:p>
            <a:endParaRPr lang="en-US" sz="4400" dirty="0"/>
          </a:p>
          <a:p>
            <a:r>
              <a:rPr lang="en-US" sz="4400" dirty="0"/>
              <a:t>This syntax in these samples is </a:t>
            </a:r>
            <a:r>
              <a:rPr lang="en-US" sz="4400" i="1" dirty="0"/>
              <a:t>simple enough</a:t>
            </a:r>
            <a:r>
              <a:rPr lang="en-US" sz="4400" dirty="0"/>
              <a:t> that it should work with no/minimal alteration in </a:t>
            </a:r>
            <a:r>
              <a:rPr lang="en-US" sz="4400" i="1" dirty="0"/>
              <a:t>any </a:t>
            </a:r>
            <a:r>
              <a:rPr lang="en-US" sz="4400" dirty="0"/>
              <a:t>ANSI SQL-compliant database platform.</a:t>
            </a:r>
          </a:p>
        </p:txBody>
      </p:sp>
    </p:spTree>
    <p:extLst>
      <p:ext uri="{BB962C8B-B14F-4D97-AF65-F5344CB8AC3E}">
        <p14:creationId xmlns:p14="http://schemas.microsoft.com/office/powerpoint/2010/main" val="249261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MS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</a:t>
            </a:r>
            <a:r>
              <a:rPr lang="en-US" sz="4000" dirty="0">
                <a:hlinkClick r:id="rId2"/>
              </a:rPr>
              <a:t>SQL Server 2017 Downloads</a:t>
            </a:r>
            <a:r>
              <a:rPr lang="en-US" sz="4000" dirty="0"/>
              <a:t>, click </a:t>
            </a:r>
            <a:r>
              <a:rPr lang="en-US" sz="4000" b="1" dirty="0"/>
              <a:t>Developer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editions: Developer (good), Express (bad!)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Developer is same as Enterprise, </a:t>
            </a:r>
            <a:r>
              <a:rPr lang="en-US" sz="3600" i="1" dirty="0"/>
              <a:t>but cannot be used in production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Express despite being free is not exactly production ready – it can’t back itself up, needs external solution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Standard edition is not free, but roughly 20% </a:t>
            </a:r>
            <a:br>
              <a:rPr lang="en-US" sz="3600" dirty="0"/>
            </a:br>
            <a:r>
              <a:rPr lang="en-US" sz="3600" dirty="0"/>
              <a:t>the $ of Enterprise</a:t>
            </a:r>
          </a:p>
          <a:p>
            <a:pPr lvl="1" fontAlgn="ctr">
              <a:lnSpc>
                <a:spcPct val="11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963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96"/>
            <a:ext cx="11030712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3600" dirty="0"/>
              <a:t>Things that are NOT databases may do just fine:</a:t>
            </a:r>
          </a:p>
          <a:p>
            <a:pPr lvl="1" fontAlgn="ctr"/>
            <a:r>
              <a:rPr lang="en-US" sz="3200" dirty="0"/>
              <a:t>Store data for retrieval, even querying, by a user</a:t>
            </a:r>
          </a:p>
          <a:p>
            <a:pPr lvl="1" fontAlgn="ctr"/>
            <a:r>
              <a:rPr lang="en-US" sz="3200" dirty="0"/>
              <a:t>Have data appended (but not updated)</a:t>
            </a:r>
          </a:p>
          <a:p>
            <a:pPr lvl="1" fontAlgn="ctr"/>
            <a:r>
              <a:rPr lang="en-US" sz="3200" dirty="0"/>
              <a:t>Maybe even have some optional structure around data types</a:t>
            </a:r>
          </a:p>
          <a:p>
            <a:pPr fontAlgn="ctr"/>
            <a:r>
              <a:rPr lang="en-US" sz="3600" dirty="0"/>
              <a:t>Things that are NOT databases are not designed for:</a:t>
            </a:r>
          </a:p>
          <a:p>
            <a:pPr lvl="1" fontAlgn="ctr"/>
            <a:r>
              <a:rPr lang="en-US" sz="3200" dirty="0"/>
              <a:t>Typed data validation</a:t>
            </a:r>
          </a:p>
          <a:p>
            <a:pPr lvl="1" fontAlgn="ctr"/>
            <a:r>
              <a:rPr lang="en-US" sz="3200" dirty="0"/>
              <a:t>Transactional processing, isolated updates</a:t>
            </a:r>
          </a:p>
          <a:p>
            <a:pPr lvl="1" fontAlgn="ctr"/>
            <a:r>
              <a:rPr lang="en-US" sz="3200" dirty="0"/>
              <a:t>Disaster Recovery / High Availability</a:t>
            </a:r>
          </a:p>
          <a:p>
            <a:pPr lvl="1" fontAlgn="ctr"/>
            <a:r>
              <a:rPr lang="en-US" sz="3200" dirty="0"/>
              <a:t>Concurrency (multiple users) </a:t>
            </a:r>
          </a:p>
          <a:p>
            <a:pPr lvl="1" fontAlgn="ctr"/>
            <a:r>
              <a:rPr lang="en-US" sz="3200" dirty="0"/>
              <a:t>Corruption Detection</a:t>
            </a:r>
          </a:p>
          <a:p>
            <a:pPr lvl="1" fontAlgn="ctr"/>
            <a:r>
              <a:rPr lang="en-US" sz="3200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235719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MS SQL Server free Sample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Microsoft also publishes a full-featured sample database:</a:t>
            </a:r>
          </a:p>
          <a:p>
            <a:pPr lvl="1"/>
            <a:r>
              <a:rPr lang="en-US" sz="4400" dirty="0" err="1"/>
              <a:t>WideWorldImporters</a:t>
            </a:r>
            <a:r>
              <a:rPr lang="en-US" sz="4400" dirty="0"/>
              <a:t>: </a:t>
            </a:r>
            <a:r>
              <a:rPr lang="en-US" sz="3600" b="1" dirty="0" err="1">
                <a:hlinkClick r:id="rId2"/>
              </a:rPr>
              <a:t>WideWorldImporters-Full.bak</a:t>
            </a:r>
            <a:r>
              <a:rPr lang="en-US" sz="3600" b="1" dirty="0"/>
              <a:t> </a:t>
            </a:r>
            <a:r>
              <a:rPr lang="en-US" sz="3600" dirty="0"/>
              <a:t>(restores to any SQL Server Edition aside from </a:t>
            </a:r>
            <a:r>
              <a:rPr lang="en-US" sz="3600" dirty="0" err="1"/>
              <a:t>LocalDB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7323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MS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The tools to dev in the Microsoft ecosystem </a:t>
            </a:r>
            <a:br>
              <a:rPr lang="en-US" sz="4400" dirty="0"/>
            </a:br>
            <a:r>
              <a:rPr lang="en-US" sz="4400" b="1" dirty="0"/>
              <a:t>are all free</a:t>
            </a:r>
            <a:r>
              <a:rPr lang="en-US" sz="44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2"/>
              </a:rPr>
              <a:t>SSMS</a:t>
            </a:r>
            <a:r>
              <a:rPr lang="en-US" sz="4000" dirty="0"/>
              <a:t> (for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3"/>
              </a:rPr>
              <a:t>SSDT</a:t>
            </a:r>
            <a:r>
              <a:rPr lang="en-US" sz="4000" dirty="0"/>
              <a:t> (for SSRS, SSIS, SSAS) </a:t>
            </a:r>
            <a:r>
              <a:rPr lang="en-US" sz="3600" dirty="0"/>
              <a:t> </a:t>
            </a:r>
            <a:br>
              <a:rPr lang="en-US" sz="3600" dirty="0"/>
            </a:br>
            <a:r>
              <a:rPr lang="en-US" sz="3600" dirty="0"/>
              <a:t>	(installs shell of Visual Studio if not found)</a:t>
            </a:r>
            <a:endParaRPr lang="en-US" sz="4000" dirty="0"/>
          </a:p>
          <a:p>
            <a:pPr lvl="1" fontAlgn="ctr">
              <a:lnSpc>
                <a:spcPct val="110000"/>
              </a:lnSpc>
            </a:pPr>
            <a:r>
              <a:rPr lang="en-US" sz="4000" dirty="0">
                <a:hlinkClick r:id="rId4"/>
              </a:rPr>
              <a:t>Visual Studio Community Edition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or </a:t>
            </a:r>
            <a:r>
              <a:rPr lang="en-US" sz="4000" dirty="0">
                <a:hlinkClick r:id="rId4"/>
              </a:rPr>
              <a:t>Visual Studio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3089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9" y="1120588"/>
            <a:ext cx="553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Let’s say I only want all columns </a:t>
            </a:r>
            <a:br>
              <a:rPr lang="en-US" sz="2400" dirty="0">
                <a:latin typeface="Panton" panose="00000500000000000000" pitchFamily="50" charset="0"/>
              </a:rPr>
            </a:br>
            <a:r>
              <a:rPr lang="en-US" sz="2400" dirty="0">
                <a:latin typeface="Panton" panose="00000500000000000000" pitchFamily="50" charset="0"/>
              </a:rPr>
              <a:t>from this table, but only the rows where</a:t>
            </a:r>
          </a:p>
          <a:p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 &gt; 2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Works: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1A354-EB5D-4255-8194-7C511772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03" y="1029149"/>
            <a:ext cx="3255264" cy="32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/>
          <a:lstStyle/>
          <a:p>
            <a:r>
              <a:rPr lang="en-US" dirty="0"/>
              <a:t>Basics of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3283998" y="879638"/>
            <a:ext cx="73535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--Not best practice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--Use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Schema.objectname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--Semicolon please!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anton" panose="00000500000000000000" pitchFamily="50" charset="0"/>
              </a:rPr>
              <a:t>Better: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82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838200" y="1052457"/>
            <a:ext cx="6081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Yes, you should comment your SQL.</a:t>
            </a:r>
          </a:p>
          <a:p>
            <a:endParaRPr lang="en-US" sz="2400" dirty="0">
              <a:latin typeface="Panton" panose="00000500000000000000" pitchFamily="50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--comment the rest of this line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Comment a whole block of text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8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8" y="1120588"/>
            <a:ext cx="86566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nton" panose="00000500000000000000" pitchFamily="50" charset="0"/>
              </a:rPr>
              <a:t>I only want </a:t>
            </a:r>
            <a:r>
              <a:rPr lang="en-US" sz="2800" dirty="0" err="1">
                <a:latin typeface="Panton" panose="00000500000000000000" pitchFamily="50" charset="0"/>
              </a:rPr>
              <a:t>SomeWords</a:t>
            </a:r>
            <a:r>
              <a:rPr lang="en-US" sz="2800" dirty="0">
                <a:latin typeface="Panton" panose="00000500000000000000" pitchFamily="50" charset="0"/>
              </a:rPr>
              <a:t> that begin with ‘a’</a:t>
            </a:r>
          </a:p>
          <a:p>
            <a:endParaRPr lang="en-US" sz="2800" dirty="0">
              <a:latin typeface="Panton" panose="00000500000000000000" pitchFamily="50" charset="0"/>
            </a:endParaRPr>
          </a:p>
          <a:p>
            <a:r>
              <a:rPr lang="en-US" sz="28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Also works: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'a'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Lots of different string manipulation functions:</a:t>
            </a:r>
          </a:p>
          <a:p>
            <a:r>
              <a:rPr lang="en-US" dirty="0">
                <a:latin typeface="Panton" panose="00000500000000000000" pitchFamily="50" charset="0"/>
                <a:hlinkClick r:id="rId3"/>
              </a:rPr>
              <a:t>https://docs.microsoft.com/en-us/sql/t-sql/functions/string-functions-transact-sql</a:t>
            </a:r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03B51-AC91-412D-8119-52232256C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0"/>
          <a:stretch/>
        </p:blipFill>
        <p:spPr>
          <a:xfrm>
            <a:off x="10096199" y="2342898"/>
            <a:ext cx="1713738" cy="2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6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 r="2001"/>
          <a:stretch/>
        </p:blipFill>
        <p:spPr>
          <a:xfrm>
            <a:off x="70105" y="1120588"/>
            <a:ext cx="2550212" cy="42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5569031" y="1001716"/>
            <a:ext cx="6784699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I have another table with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.</a:t>
            </a:r>
          </a:p>
          <a:p>
            <a:r>
              <a:rPr lang="en-US" sz="2400" dirty="0">
                <a:latin typeface="Panton" panose="00000500000000000000" pitchFamily="50" charset="0"/>
              </a:rPr>
              <a:t>But second table has important dates. I need to join the two tables on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, and display data </a:t>
            </a:r>
            <a:r>
              <a:rPr lang="en-US" sz="2400" b="1" dirty="0">
                <a:latin typeface="Panton" panose="00000500000000000000" pitchFamily="50" charset="0"/>
              </a:rPr>
              <a:t>only where I find a match.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of SQL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907373-2603-4895-9FDB-DD66A2F3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" t="2066"/>
          <a:stretch/>
        </p:blipFill>
        <p:spPr>
          <a:xfrm>
            <a:off x="2508345" y="1120588"/>
            <a:ext cx="3060687" cy="19651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2D39E0-1846-48A5-90D2-6413171221B0}"/>
              </a:ext>
            </a:extLst>
          </p:cNvPr>
          <p:cNvSpPr/>
          <p:nvPr/>
        </p:nvSpPr>
        <p:spPr>
          <a:xfrm>
            <a:off x="5569032" y="4314497"/>
            <a:ext cx="66229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1DDBB0-68C7-4D35-B1BE-DCEB7A889274}"/>
              </a:ext>
            </a:extLst>
          </p:cNvPr>
          <p:cNvSpPr/>
          <p:nvPr/>
        </p:nvSpPr>
        <p:spPr>
          <a:xfrm>
            <a:off x="2647990" y="3204576"/>
            <a:ext cx="370417" cy="45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3164F-1650-4071-BC16-A7E3AAF490A4}"/>
              </a:ext>
            </a:extLst>
          </p:cNvPr>
          <p:cNvSpPr/>
          <p:nvPr/>
        </p:nvSpPr>
        <p:spPr>
          <a:xfrm>
            <a:off x="512064" y="1353312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034E-503D-4AFF-AA78-E0B75F0FB80A}"/>
              </a:ext>
            </a:extLst>
          </p:cNvPr>
          <p:cNvSpPr/>
          <p:nvPr/>
        </p:nvSpPr>
        <p:spPr>
          <a:xfrm>
            <a:off x="512064" y="2639190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9E3BC-C252-491B-9849-61DC928ABF4B}"/>
              </a:ext>
            </a:extLst>
          </p:cNvPr>
          <p:cNvSpPr/>
          <p:nvPr/>
        </p:nvSpPr>
        <p:spPr>
          <a:xfrm>
            <a:off x="512063" y="3947679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51DF1-048F-4726-9D63-BA08DE199D8E}"/>
              </a:ext>
            </a:extLst>
          </p:cNvPr>
          <p:cNvSpPr/>
          <p:nvPr/>
        </p:nvSpPr>
        <p:spPr>
          <a:xfrm>
            <a:off x="2999232" y="2386583"/>
            <a:ext cx="2457827" cy="6365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727544-FE69-48EB-8474-3E6E54E6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8" y="3759167"/>
            <a:ext cx="3541672" cy="3033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8E63E-1C10-4EDE-BCCF-52B1C304F9BF}"/>
              </a:ext>
            </a:extLst>
          </p:cNvPr>
          <p:cNvSpPr txBox="1"/>
          <p:nvPr/>
        </p:nvSpPr>
        <p:spPr>
          <a:xfrm>
            <a:off x="8043169" y="3335033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--No table aliases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9399C-DB6C-46DB-820B-E87A993280A0}"/>
              </a:ext>
            </a:extLst>
          </p:cNvPr>
          <p:cNvSpPr txBox="1"/>
          <p:nvPr/>
        </p:nvSpPr>
        <p:spPr>
          <a:xfrm>
            <a:off x="5569031" y="3045558"/>
            <a:ext cx="7329182" cy="15542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SELECT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FROM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dbo.SomeTable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--No table aliases</a:t>
            </a:r>
            <a:b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INNER JOIN dbo.SomeTable2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ON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= SomeTable2.SomeNumber </a:t>
            </a:r>
          </a:p>
          <a:p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ORDER BY </a:t>
            </a:r>
            <a:r>
              <a:rPr lang="en-US" sz="1900" dirty="0" err="1">
                <a:solidFill>
                  <a:schemeClr val="bg2"/>
                </a:solidFill>
                <a:latin typeface="Consolas" panose="020B0609020204030204" pitchFamily="49" charset="0"/>
              </a:rPr>
              <a:t>SomeTable.SomeNumber</a:t>
            </a:r>
            <a:r>
              <a:rPr 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559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20" grpId="0" animBg="1"/>
      <p:bldP spid="21" grpId="0" animBg="1"/>
      <p:bldP spid="22" grpId="0" animBg="1"/>
      <p:bldP spid="23" grpId="0" animBg="1"/>
      <p:bldP spid="2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121920" y="6488668"/>
            <a:ext cx="1028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  <a:hlinkClick r:id="rId2"/>
              </a:rPr>
              <a:t>Source: https://www.codeproject.com/Articles/33052/Visual-Representation-of-SQL-Joins</a:t>
            </a:r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pic>
        <p:nvPicPr>
          <p:cNvPr id="11266" name="Picture 2" descr="visual explanation of joins">
            <a:extLst>
              <a:ext uri="{FF2B5EF4-FFF2-40B4-BE49-F238E27FC236}">
                <a16:creationId xmlns:a16="http://schemas.microsoft.com/office/drawing/2014/main" id="{D8FA0FCF-1DA3-43A9-B028-AEB3AA78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48" y="0"/>
            <a:ext cx="8273796" cy="65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93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Tables vs Normalized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319490" y="1120588"/>
            <a:ext cx="11699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Flattened/De-Normalized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To express 1-to-Many relationships, must grow horizontally by adding columns (this is bad)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 good for OLTP, can be useful for reporting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Inefficient to add/provide distinct type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Normalized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Deduplicates data, enforces business logic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Helps identify and store complex relationships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Express 1-to-Many relationships by adding rows </a:t>
            </a:r>
            <a:br>
              <a:rPr lang="en-US" sz="3600" dirty="0">
                <a:latin typeface="Panton" panose="00000500000000000000" pitchFamily="50" charset="0"/>
              </a:rPr>
            </a:br>
            <a:r>
              <a:rPr lang="en-US" sz="3600" dirty="0">
                <a:latin typeface="Panton" panose="00000500000000000000" pitchFamily="50" charset="0"/>
              </a:rPr>
              <a:t>(this is good, programmatic)</a:t>
            </a:r>
          </a:p>
        </p:txBody>
      </p:sp>
    </p:spTree>
    <p:extLst>
      <p:ext uri="{BB962C8B-B14F-4D97-AF65-F5344CB8AC3E}">
        <p14:creationId xmlns:p14="http://schemas.microsoft.com/office/powerpoint/2010/main" val="1537261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Tables vs Normalized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319490" y="1120588"/>
            <a:ext cx="1187251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In normalized database design, </a:t>
            </a:r>
            <a:br>
              <a:rPr lang="en-US" sz="3600" dirty="0">
                <a:latin typeface="Panton" panose="00000500000000000000" pitchFamily="50" charset="0"/>
              </a:rPr>
            </a:br>
            <a:r>
              <a:rPr lang="en-US" sz="4000" b="1" dirty="0">
                <a:latin typeface="Panton" panose="00000500000000000000" pitchFamily="50" charset="0"/>
              </a:rPr>
              <a:t>there is no TWO</a:t>
            </a:r>
            <a:r>
              <a:rPr lang="en-US" sz="3600" dirty="0">
                <a:latin typeface="Panton" panose="00000500000000000000" pitchFamily="50" charset="0"/>
              </a:rPr>
              <a:t>. </a:t>
            </a:r>
            <a:br>
              <a:rPr lang="en-US" sz="3600" dirty="0">
                <a:latin typeface="Panton" panose="00000500000000000000" pitchFamily="50" charset="0"/>
              </a:rPr>
            </a:br>
            <a:r>
              <a:rPr lang="en-US" sz="3600" dirty="0">
                <a:latin typeface="Panton" panose="00000500000000000000" pitchFamily="50" charset="0"/>
              </a:rPr>
              <a:t>There is one, or many.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How many phone numbers to store?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How many email addresses to store?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How many accounts can someone have?</a:t>
            </a:r>
            <a:br>
              <a:rPr lang="en-US" sz="3600" dirty="0">
                <a:latin typeface="Panton" panose="00000500000000000000" pitchFamily="50" charset="0"/>
              </a:rPr>
            </a:br>
            <a:endParaRPr lang="en-US" sz="3600" dirty="0">
              <a:latin typeface="Panton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Design your tables to store either one, or many things.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Never have columns PHONENUMBER</a:t>
            </a:r>
            <a:r>
              <a:rPr lang="en-US" sz="3600" u="sng" dirty="0">
                <a:latin typeface="Panton" panose="00000500000000000000" pitchFamily="50" charset="0"/>
              </a:rPr>
              <a:t>1</a:t>
            </a:r>
            <a:r>
              <a:rPr lang="en-US" sz="3600" dirty="0">
                <a:latin typeface="Panton" panose="00000500000000000000" pitchFamily="50" charset="0"/>
              </a:rPr>
              <a:t>, PHONENUMBER</a:t>
            </a:r>
            <a:r>
              <a:rPr lang="en-US" sz="3600" u="sng" dirty="0">
                <a:latin typeface="Panton" panose="00000500000000000000" pitchFamily="50" charset="0"/>
              </a:rPr>
              <a:t>2</a:t>
            </a:r>
            <a:r>
              <a:rPr lang="en-US" sz="3600" dirty="0">
                <a:latin typeface="Panton" panose="00000500000000000000" pitchFamily="50" charset="0"/>
              </a:rPr>
              <a:t>, PHONENUMBER</a:t>
            </a:r>
            <a:r>
              <a:rPr lang="en-US" sz="3600" u="sng" dirty="0">
                <a:latin typeface="Panton" panose="00000500000000000000" pitchFamily="50" charset="0"/>
              </a:rPr>
              <a:t>3</a:t>
            </a:r>
            <a:r>
              <a:rPr lang="en-US" sz="3600" dirty="0">
                <a:latin typeface="Panton" panose="00000500000000000000" pitchFamily="50" charset="0"/>
              </a:rPr>
              <a:t>… etc.</a:t>
            </a:r>
          </a:p>
        </p:txBody>
      </p:sp>
      <p:pic>
        <p:nvPicPr>
          <p:cNvPr id="2050" name="Picture 2" descr="Image result for there is no spoon">
            <a:extLst>
              <a:ext uri="{FF2B5EF4-FFF2-40B4-BE49-F238E27FC236}">
                <a16:creationId xmlns:a16="http://schemas.microsoft.com/office/drawing/2014/main" id="{9B1CD5B2-49EF-4702-B4E2-8A4F20B83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774" y="1030616"/>
            <a:ext cx="3679810" cy="183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97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Table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13587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Panton" panose="00000500000000000000" pitchFamily="50" charset="0"/>
              </a:rPr>
              <a:t>Academic study of 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Panton" panose="00000500000000000000" pitchFamily="50" charset="0"/>
              </a:rPr>
              <a:t>3NF (Third Normal Form) is most common and realistic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Panton" panose="00000500000000000000" pitchFamily="50" charset="0"/>
              </a:rPr>
              <a:t>Important to identify in almost every table: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</p:txBody>
      </p:sp>
    </p:spTree>
    <p:extLst>
      <p:ext uri="{BB962C8B-B14F-4D97-AF65-F5344CB8AC3E}">
        <p14:creationId xmlns:p14="http://schemas.microsoft.com/office/powerpoint/2010/main" val="183171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228165"/>
            <a:ext cx="11239130" cy="4948798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en-US" sz="3400" dirty="0"/>
              <a:t>Microsoft Access documentation is full of caveats about the lack of concurrency and scalability for Access.</a:t>
            </a:r>
          </a:p>
          <a:p>
            <a:r>
              <a:rPr lang="en-US" sz="3400" dirty="0"/>
              <a:t>The 32-bit "Microsoft Jet [the database engine inside Access] can only handle a </a:t>
            </a:r>
            <a:r>
              <a:rPr lang="en-US" sz="3400" dirty="0">
                <a:hlinkClick r:id="rId2"/>
              </a:rPr>
              <a:t>limited number of sessions</a:t>
            </a:r>
            <a:r>
              <a:rPr lang="en-US" sz="3400" dirty="0"/>
              <a:t>."</a:t>
            </a:r>
          </a:p>
          <a:p>
            <a:r>
              <a:rPr lang="en-US" sz="3400" dirty="0"/>
              <a:t>"...when </a:t>
            </a:r>
            <a:r>
              <a:rPr lang="en-US" sz="3400" b="1" dirty="0"/>
              <a:t>multiple concurrent users </a:t>
            </a:r>
            <a:r>
              <a:rPr lang="en-US" sz="3400" dirty="0"/>
              <a:t>make requests of a Microsoft Access database, </a:t>
            </a:r>
            <a:r>
              <a:rPr lang="en-US" sz="3400" dirty="0">
                <a:hlinkClick r:id="rId3"/>
              </a:rPr>
              <a:t>unpredictable results may occur</a:t>
            </a:r>
            <a:r>
              <a:rPr lang="en-US" sz="3400" dirty="0"/>
              <a:t>."</a:t>
            </a:r>
          </a:p>
          <a:p>
            <a:r>
              <a:rPr lang="en-US" sz="3400" dirty="0"/>
              <a:t>"...it was not intended (or architected) for </a:t>
            </a:r>
            <a:r>
              <a:rPr lang="en-US" sz="3400" dirty="0">
                <a:hlinkClick r:id="rId4"/>
              </a:rPr>
              <a:t>high-stress performance</a:t>
            </a:r>
            <a:r>
              <a:rPr lang="en-US" sz="3400" dirty="0"/>
              <a:t>..." </a:t>
            </a:r>
          </a:p>
          <a:p>
            <a:r>
              <a:rPr lang="en-US" sz="3400" dirty="0"/>
              <a:t>Appropriate as a front end ONLY. Store your data in a DB!</a:t>
            </a:r>
          </a:p>
        </p:txBody>
      </p:sp>
      <p:pic>
        <p:nvPicPr>
          <p:cNvPr id="4098" name="Picture 2" descr="Image result for microsoft access logo">
            <a:extLst>
              <a:ext uri="{FF2B5EF4-FFF2-40B4-BE49-F238E27FC236}">
                <a16:creationId xmlns:a16="http://schemas.microsoft.com/office/drawing/2014/main" id="{DD36AFE5-6F89-49DE-AE61-C8D05FEA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768" y="23943"/>
            <a:ext cx="1475232" cy="139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</p:spTree>
    <p:extLst>
      <p:ext uri="{BB962C8B-B14F-4D97-AF65-F5344CB8AC3E}">
        <p14:creationId xmlns:p14="http://schemas.microsoft.com/office/powerpoint/2010/main" val="3264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276475" y="3648075"/>
            <a:ext cx="9500124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Often these keys are on the same column, when we create an IDENTITY (autoincrement) column.</a:t>
            </a:r>
          </a:p>
          <a:p>
            <a:r>
              <a:rPr lang="en-US" sz="3200" dirty="0">
                <a:latin typeface="Panton" panose="00000500000000000000" pitchFamily="50" charset="0"/>
              </a:rPr>
              <a:t>Also commonly serves as the Key to 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965981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543175" y="1511113"/>
            <a:ext cx="8939501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These two keys MUST NOT be the same!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never see Surrogate Keys, and Surrogate Keys should never change.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only see Natural keys, and can therefore change these values.</a:t>
            </a:r>
          </a:p>
        </p:txBody>
      </p:sp>
    </p:spTree>
    <p:extLst>
      <p:ext uri="{BB962C8B-B14F-4D97-AF65-F5344CB8AC3E}">
        <p14:creationId xmlns:p14="http://schemas.microsoft.com/office/powerpoint/2010/main" val="2047821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924176" y="3560620"/>
            <a:ext cx="8989658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Primary Keys are always unique, but you can also have more than one Unique Key. You can have a Primary Key on an IDENTITY field, and also enforce uniqueness on one or more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3303701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3895725" y="2425957"/>
            <a:ext cx="732565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Foreign Keys reference the Primary Key of another table. 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B85902-88EE-48E5-9097-3FA8697BD83E}"/>
              </a:ext>
            </a:extLst>
          </p:cNvPr>
          <p:cNvSpPr/>
          <p:nvPr/>
        </p:nvSpPr>
        <p:spPr>
          <a:xfrm rot="16200000">
            <a:off x="-323703" y="1580350"/>
            <a:ext cx="2447606" cy="19868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1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2581272" y="3051698"/>
            <a:ext cx="8772527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Surrogate Keys are the best choice for PK’s, because they can never change, and so they can never cause a cascading update through FK’s.</a:t>
            </a:r>
          </a:p>
        </p:txBody>
      </p:sp>
    </p:spTree>
    <p:extLst>
      <p:ext uri="{BB962C8B-B14F-4D97-AF65-F5344CB8AC3E}">
        <p14:creationId xmlns:p14="http://schemas.microsoft.com/office/powerpoint/2010/main" val="1284511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435"/>
            <a:ext cx="10515600" cy="3279527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</a:t>
            </a:r>
          </a:p>
          <a:p>
            <a:pPr marL="457200" lvl="1" indent="0">
              <a:buNone/>
            </a:pPr>
            <a:r>
              <a:rPr lang="en-US" u="sng" dirty="0"/>
              <a:t>Student</a:t>
            </a:r>
          </a:p>
          <a:p>
            <a:pPr marL="457200" lvl="1" indent="0">
              <a:buNone/>
            </a:pPr>
            <a:r>
              <a:rPr lang="en-US" dirty="0"/>
              <a:t>ID(key)_NAME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u="sng" dirty="0" err="1"/>
              <a:t>StudentPhone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ID(key)_</a:t>
            </a:r>
            <a:r>
              <a:rPr lang="en-US" dirty="0" err="1"/>
              <a:t>StudentID_PhoneNum_PhoneTypeID</a:t>
            </a:r>
            <a:r>
              <a:rPr lang="en-US" dirty="0"/>
              <a:t> 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							</a:t>
            </a:r>
            <a:r>
              <a:rPr lang="en-US" u="sng" dirty="0" err="1"/>
              <a:t>PhoneType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							ID(key)_TYPE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A489D0-2A9A-4E93-9472-66F92D257CA4}"/>
              </a:ext>
            </a:extLst>
          </p:cNvPr>
          <p:cNvSpPr/>
          <p:nvPr/>
        </p:nvSpPr>
        <p:spPr>
          <a:xfrm rot="209709">
            <a:off x="1532083" y="3959441"/>
            <a:ext cx="3359514" cy="1432132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3521882 w 3597783"/>
              <a:gd name="connsiteY0" fmla="*/ 689473 h 1235361"/>
              <a:gd name="connsiteX1" fmla="*/ 3002942 w 3597783"/>
              <a:gd name="connsiteY1" fmla="*/ 1162739 h 1235361"/>
              <a:gd name="connsiteX2" fmla="*/ 283382 w 3597783"/>
              <a:gd name="connsiteY2" fmla="*/ 1041898 h 1235361"/>
              <a:gd name="connsiteX3" fmla="*/ 62815 w 3597783"/>
              <a:gd name="connsiteY3" fmla="*/ 0 h 123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7783" h="1235361">
                <a:moveTo>
                  <a:pt x="3521882" y="689473"/>
                </a:moveTo>
                <a:cubicBezTo>
                  <a:pt x="3725082" y="907754"/>
                  <a:pt x="3509641" y="1026883"/>
                  <a:pt x="3002942" y="1162739"/>
                </a:cubicBezTo>
                <a:cubicBezTo>
                  <a:pt x="2496243" y="1298595"/>
                  <a:pt x="773403" y="1235688"/>
                  <a:pt x="283382" y="1041898"/>
                </a:cubicBezTo>
                <a:cubicBezTo>
                  <a:pt x="-206639" y="848108"/>
                  <a:pt x="94565" y="127000"/>
                  <a:pt x="62815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268E13-8D42-458F-B828-7AD8AF599BCE}"/>
              </a:ext>
            </a:extLst>
          </p:cNvPr>
          <p:cNvSpPr/>
          <p:nvPr/>
        </p:nvSpPr>
        <p:spPr>
          <a:xfrm rot="249521" flipH="1">
            <a:off x="7993783" y="4898494"/>
            <a:ext cx="1491739" cy="1278468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2315528 w 3078953"/>
              <a:gd name="connsiteY0" fmla="*/ 0 h 1209796"/>
              <a:gd name="connsiteX1" fmla="*/ 2997426 w 3078953"/>
              <a:gd name="connsiteY1" fmla="*/ 1134278 h 1209796"/>
              <a:gd name="connsiteX2" fmla="*/ 277866 w 3078953"/>
              <a:gd name="connsiteY2" fmla="*/ 1013437 h 1209796"/>
              <a:gd name="connsiteX3" fmla="*/ 68316 w 3078953"/>
              <a:gd name="connsiteY3" fmla="*/ 280012 h 1209796"/>
              <a:gd name="connsiteX0" fmla="*/ 2247212 w 2308572"/>
              <a:gd name="connsiteY0" fmla="*/ 0 h 1051577"/>
              <a:gd name="connsiteX1" fmla="*/ 1772339 w 2308572"/>
              <a:gd name="connsiteY1" fmla="*/ 847840 h 1051577"/>
              <a:gd name="connsiteX2" fmla="*/ 209550 w 2308572"/>
              <a:gd name="connsiteY2" fmla="*/ 1013437 h 1051577"/>
              <a:gd name="connsiteX3" fmla="*/ 0 w 2308572"/>
              <a:gd name="connsiteY3" fmla="*/ 280012 h 1051577"/>
              <a:gd name="connsiteX0" fmla="*/ 2111403 w 2172763"/>
              <a:gd name="connsiteY0" fmla="*/ 0 h 1047596"/>
              <a:gd name="connsiteX1" fmla="*/ 1636530 w 2172763"/>
              <a:gd name="connsiteY1" fmla="*/ 847840 h 1047596"/>
              <a:gd name="connsiteX2" fmla="*/ 73741 w 2172763"/>
              <a:gd name="connsiteY2" fmla="*/ 1013437 h 1047596"/>
              <a:gd name="connsiteX3" fmla="*/ 216731 w 2172763"/>
              <a:gd name="connsiteY3" fmla="*/ 335096 h 1047596"/>
              <a:gd name="connsiteX0" fmla="*/ 1894672 w 1946854"/>
              <a:gd name="connsiteY0" fmla="*/ 0 h 907717"/>
              <a:gd name="connsiteX1" fmla="*/ 1419799 w 1946854"/>
              <a:gd name="connsiteY1" fmla="*/ 847840 h 907717"/>
              <a:gd name="connsiteX2" fmla="*/ 462938 w 1946854"/>
              <a:gd name="connsiteY2" fmla="*/ 782083 h 907717"/>
              <a:gd name="connsiteX3" fmla="*/ 0 w 1946854"/>
              <a:gd name="connsiteY3" fmla="*/ 335096 h 907717"/>
              <a:gd name="connsiteX0" fmla="*/ 1631907 w 1712812"/>
              <a:gd name="connsiteY0" fmla="*/ 0 h 1099959"/>
              <a:gd name="connsiteX1" fmla="*/ 1419799 w 1712812"/>
              <a:gd name="connsiteY1" fmla="*/ 1026825 h 1099959"/>
              <a:gd name="connsiteX2" fmla="*/ 462938 w 1712812"/>
              <a:gd name="connsiteY2" fmla="*/ 961068 h 1099959"/>
              <a:gd name="connsiteX3" fmla="*/ 0 w 1712812"/>
              <a:gd name="connsiteY3" fmla="*/ 514081 h 1099959"/>
              <a:gd name="connsiteX0" fmla="*/ 1536356 w 1617261"/>
              <a:gd name="connsiteY0" fmla="*/ 0 h 1093183"/>
              <a:gd name="connsiteX1" fmla="*/ 1324248 w 1617261"/>
              <a:gd name="connsiteY1" fmla="*/ 1026825 h 1093183"/>
              <a:gd name="connsiteX2" fmla="*/ 367387 w 1617261"/>
              <a:gd name="connsiteY2" fmla="*/ 961068 h 1093183"/>
              <a:gd name="connsiteX3" fmla="*/ 0 w 1617261"/>
              <a:gd name="connsiteY3" fmla="*/ 711906 h 10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261" h="1093183">
                <a:moveTo>
                  <a:pt x="1536356" y="0"/>
                </a:moveTo>
                <a:cubicBezTo>
                  <a:pt x="1739556" y="218281"/>
                  <a:pt x="1519076" y="866647"/>
                  <a:pt x="1324248" y="1026825"/>
                </a:cubicBezTo>
                <a:cubicBezTo>
                  <a:pt x="1129420" y="1187003"/>
                  <a:pt x="588095" y="1013554"/>
                  <a:pt x="367387" y="961068"/>
                </a:cubicBezTo>
                <a:cubicBezTo>
                  <a:pt x="146679" y="908582"/>
                  <a:pt x="31750" y="838906"/>
                  <a:pt x="0" y="711906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44C1B9-AAF1-4E88-9698-5F01C590183C}"/>
              </a:ext>
            </a:extLst>
          </p:cNvPr>
          <p:cNvSpPr/>
          <p:nvPr/>
        </p:nvSpPr>
        <p:spPr>
          <a:xfrm>
            <a:off x="838199" y="1143109"/>
            <a:ext cx="108837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Bad (one table)</a:t>
            </a:r>
          </a:p>
          <a:p>
            <a:pPr lvl="1"/>
            <a:r>
              <a:rPr lang="en-US" sz="2800" u="sng" dirty="0">
                <a:latin typeface="Panton" panose="00000500000000000000" pitchFamily="50" charset="0"/>
              </a:rPr>
              <a:t>Student</a:t>
            </a:r>
          </a:p>
          <a:p>
            <a:pPr lvl="1"/>
            <a:r>
              <a:rPr lang="en-US" sz="2800" dirty="0">
                <a:latin typeface="Panton" panose="00000500000000000000" pitchFamily="50" charset="0"/>
              </a:rPr>
              <a:t>NAME(key)_PHONE1_PHONE2_PHONE3_PHONE4…</a:t>
            </a:r>
          </a:p>
          <a:p>
            <a:pPr lvl="1"/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BEB69C-9541-491F-A1EA-26615FFF3174}"/>
              </a:ext>
            </a:extLst>
          </p:cNvPr>
          <p:cNvSpPr/>
          <p:nvPr/>
        </p:nvSpPr>
        <p:spPr>
          <a:xfrm>
            <a:off x="3895725" y="4476750"/>
            <a:ext cx="1580525" cy="36933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889111-07EA-4FD9-8A98-E74DCE6BFF25}"/>
              </a:ext>
            </a:extLst>
          </p:cNvPr>
          <p:cNvSpPr/>
          <p:nvPr/>
        </p:nvSpPr>
        <p:spPr>
          <a:xfrm>
            <a:off x="7242559" y="4493662"/>
            <a:ext cx="1958591" cy="36933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0" grpId="0" animBg="1"/>
      <p:bldP spid="31" grpId="0" animBg="1"/>
      <p:bldP spid="2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0915"/>
            <a:ext cx="11247304" cy="360708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					</a:t>
            </a:r>
            <a:r>
              <a:rPr lang="en-US" u="sng" dirty="0"/>
              <a:t>Student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/>
              <a:t>								ID(key)_Name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u="sng" dirty="0" err="1"/>
              <a:t>StudentPhone</a:t>
            </a:r>
            <a:r>
              <a:rPr lang="en-US" sz="2400" dirty="0"/>
              <a:t> 						 </a:t>
            </a:r>
            <a:r>
              <a:rPr lang="en-US" sz="2400" b="1" dirty="0"/>
              <a:t>1</a:t>
            </a:r>
            <a:r>
              <a:rPr lang="en-US" sz="2400" dirty="0"/>
              <a:t> 	B Smith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dirty="0"/>
              <a:t>ID(key)_</a:t>
            </a:r>
            <a:r>
              <a:rPr lang="en-US" sz="2400" dirty="0" err="1"/>
              <a:t>StudentID_PhoneNum_PhoneTypeID</a:t>
            </a:r>
            <a:r>
              <a:rPr lang="en-US" sz="2400" dirty="0"/>
              <a:t> 	 	</a:t>
            </a:r>
            <a:r>
              <a:rPr lang="en-US" sz="2400" b="1" dirty="0"/>
              <a:t>2</a:t>
            </a:r>
            <a:r>
              <a:rPr lang="en-US" sz="2400" dirty="0"/>
              <a:t> 	J Smith</a:t>
            </a:r>
          </a:p>
          <a:p>
            <a:pPr marL="457200" lvl="1" indent="0">
              <a:buNone/>
            </a:pPr>
            <a:r>
              <a:rPr lang="en-US" sz="2400" b="1" dirty="0"/>
              <a:t>1</a:t>
            </a:r>
            <a:r>
              <a:rPr lang="en-US" sz="2400" dirty="0"/>
              <a:t>		1	2255555555	1		 	</a:t>
            </a:r>
            <a:r>
              <a:rPr lang="en-US" sz="2400" b="1" dirty="0"/>
              <a:t>3	</a:t>
            </a:r>
            <a:r>
              <a:rPr lang="en-US" sz="2400" dirty="0"/>
              <a:t>K Smith 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b="1" dirty="0"/>
              <a:t>2</a:t>
            </a:r>
            <a:r>
              <a:rPr lang="en-US" sz="2400" dirty="0"/>
              <a:t>		1	2254444444	1			</a:t>
            </a:r>
          </a:p>
          <a:p>
            <a:pPr marL="457200" lvl="1" indent="0">
              <a:buNone/>
            </a:pPr>
            <a:r>
              <a:rPr lang="en-US" sz="2400" b="1" dirty="0"/>
              <a:t>3</a:t>
            </a:r>
            <a:r>
              <a:rPr lang="en-US" sz="2400" dirty="0"/>
              <a:t>		1	2253333333	2			</a:t>
            </a:r>
            <a:r>
              <a:rPr lang="en-US" u="sng" dirty="0" err="1"/>
              <a:t>PhoneType</a:t>
            </a:r>
            <a:endParaRPr lang="en-US" dirty="0"/>
          </a:p>
          <a:p>
            <a:pPr marL="457200" lvl="1" indent="0">
              <a:buNone/>
            </a:pPr>
            <a:r>
              <a:rPr lang="en-US" sz="2400" b="1" dirty="0"/>
              <a:t>4</a:t>
            </a:r>
            <a:r>
              <a:rPr lang="en-US" sz="2400" dirty="0"/>
              <a:t>		2	2255555555	1		 	ID(key)_Type</a:t>
            </a:r>
          </a:p>
          <a:p>
            <a:pPr marL="457200" lvl="1" indent="0">
              <a:buNone/>
            </a:pPr>
            <a:r>
              <a:rPr lang="en-US" sz="2400" b="1" dirty="0"/>
              <a:t>5</a:t>
            </a:r>
            <a:r>
              <a:rPr lang="en-US" sz="2400" dirty="0"/>
              <a:t>		2	2254444444	2		 	</a:t>
            </a:r>
            <a:r>
              <a:rPr lang="en-US" sz="2400" b="1" dirty="0"/>
              <a:t>1</a:t>
            </a:r>
            <a:r>
              <a:rPr lang="en-US" sz="2400" dirty="0"/>
              <a:t>	Mobile</a:t>
            </a:r>
          </a:p>
          <a:p>
            <a:pPr marL="457200" lvl="1" indent="0">
              <a:buNone/>
            </a:pPr>
            <a:r>
              <a:rPr lang="en-US" sz="2400" b="1" dirty="0"/>
              <a:t>6</a:t>
            </a:r>
            <a:r>
              <a:rPr lang="en-US" sz="2400" dirty="0"/>
              <a:t> 		3	2255555555	1		 	</a:t>
            </a:r>
            <a:r>
              <a:rPr lang="en-US" sz="2400" b="1" dirty="0"/>
              <a:t>2</a:t>
            </a:r>
            <a:r>
              <a:rPr lang="en-US" sz="2400" dirty="0"/>
              <a:t>	Home </a:t>
            </a:r>
          </a:p>
          <a:p>
            <a:pPr marL="457200" lvl="1" indent="0">
              <a:buNone/>
            </a:pPr>
            <a:r>
              <a:rPr lang="en-US" sz="2400" b="1" dirty="0"/>
              <a:t>7</a:t>
            </a:r>
            <a:r>
              <a:rPr lang="en-US" sz="2400" dirty="0"/>
              <a:t>	….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16F5E-44D0-4C26-89AB-E774B4FE5A84}"/>
              </a:ext>
            </a:extLst>
          </p:cNvPr>
          <p:cNvSpPr/>
          <p:nvPr/>
        </p:nvSpPr>
        <p:spPr>
          <a:xfrm>
            <a:off x="838200" y="1021437"/>
            <a:ext cx="10894764" cy="2130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Panton" panose="00000500000000000000" pitchFamily="50" charset="0"/>
              </a:rPr>
              <a:t>Bad (one table)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u="sng" dirty="0">
                <a:solidFill>
                  <a:prstClr val="black"/>
                </a:solidFill>
                <a:latin typeface="Panton" panose="00000500000000000000" pitchFamily="50" charset="0"/>
              </a:rPr>
              <a:t>Student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NAME(key)_PHONE1_PHONE2_PHONE3_PHONE4…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B Smith	    2255555555 2254444444 2253333333 NULL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J Smith	    2255555555 2254444444 NULL </a:t>
            </a:r>
            <a:r>
              <a:rPr lang="en-US" sz="2000" dirty="0" err="1">
                <a:solidFill>
                  <a:prstClr val="black"/>
                </a:solidFill>
                <a:latin typeface="Panton" panose="00000500000000000000" pitchFamily="50" charset="0"/>
              </a:rPr>
              <a:t>NULL</a:t>
            </a:r>
            <a:endParaRPr lang="en-US" sz="2000" dirty="0">
              <a:solidFill>
                <a:prstClr val="black"/>
              </a:solidFill>
              <a:latin typeface="Panton" panose="00000500000000000000" pitchFamily="50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K Smith	    2255555555 2254444444 2251111111 2259999999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6882F2-49B0-4750-9C9E-69A97F09367C}"/>
              </a:ext>
            </a:extLst>
          </p:cNvPr>
          <p:cNvSpPr/>
          <p:nvPr/>
        </p:nvSpPr>
        <p:spPr>
          <a:xfrm>
            <a:off x="8086725" y="3217728"/>
            <a:ext cx="2400300" cy="169747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74EF05-088F-4591-BB67-71575FD287CB}"/>
              </a:ext>
            </a:extLst>
          </p:cNvPr>
          <p:cNvSpPr/>
          <p:nvPr/>
        </p:nvSpPr>
        <p:spPr>
          <a:xfrm>
            <a:off x="8086725" y="5056762"/>
            <a:ext cx="2400300" cy="135356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7B45B-A88B-4BFC-9C88-FADB668EAA8E}"/>
              </a:ext>
            </a:extLst>
          </p:cNvPr>
          <p:cNvSpPr/>
          <p:nvPr/>
        </p:nvSpPr>
        <p:spPr>
          <a:xfrm>
            <a:off x="1276350" y="3808076"/>
            <a:ext cx="5848350" cy="294616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8909A-EC8D-4812-A3A1-A3C464C9F05E}"/>
              </a:ext>
            </a:extLst>
          </p:cNvPr>
          <p:cNvSpPr/>
          <p:nvPr/>
        </p:nvSpPr>
        <p:spPr>
          <a:xfrm>
            <a:off x="1276349" y="1355441"/>
            <a:ext cx="9839325" cy="180123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We’ll use a whiteboard or SSMS’s built-in database diagram designer to design a normalized table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hobbies do we have?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do we know the business logic well?</a:t>
            </a:r>
          </a:p>
        </p:txBody>
      </p:sp>
    </p:spTree>
    <p:extLst>
      <p:ext uri="{BB962C8B-B14F-4D97-AF65-F5344CB8AC3E}">
        <p14:creationId xmlns:p14="http://schemas.microsoft.com/office/powerpoint/2010/main" val="2940304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your SQL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1113739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Now that it is installed, how do you log in to it?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During install, you’re given a chance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Add initial administrators. Use your domain account (if applicable) or local windows user, or a Windows/AD security group that you are 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If you activate SQL Authentication, provide a password for the ‘</a:t>
            </a:r>
            <a:r>
              <a:rPr lang="en-US" sz="3600" dirty="0" err="1">
                <a:latin typeface="Panton" panose="00000500000000000000" pitchFamily="50" charset="0"/>
              </a:rPr>
              <a:t>sa</a:t>
            </a:r>
            <a:r>
              <a:rPr lang="en-US" sz="3600" dirty="0">
                <a:latin typeface="Panton" panose="00000500000000000000" pitchFamily="50" charset="0"/>
              </a:rPr>
              <a:t>’ login.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Heads up – avoid using ‘</a:t>
            </a:r>
            <a:r>
              <a:rPr lang="en-US" sz="3600" dirty="0" err="1">
                <a:latin typeface="Panton" panose="00000500000000000000" pitchFamily="50" charset="0"/>
              </a:rPr>
              <a:t>sa</a:t>
            </a:r>
            <a:r>
              <a:rPr lang="en-US" sz="3600" dirty="0">
                <a:latin typeface="Panton" panose="00000500000000000000" pitchFamily="50" charset="0"/>
              </a:rPr>
              <a:t>’ whenever possible, especially not in your apps!!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Use Windows </a:t>
            </a:r>
            <a:r>
              <a:rPr lang="en-US" sz="3600" dirty="0" err="1">
                <a:latin typeface="Panton" panose="00000500000000000000" pitchFamily="50" charset="0"/>
              </a:rPr>
              <a:t>Auth</a:t>
            </a:r>
            <a:r>
              <a:rPr lang="en-US" sz="3600" dirty="0">
                <a:latin typeface="Panton" panose="00000500000000000000" pitchFamily="50" charset="0"/>
              </a:rPr>
              <a:t> whenever possible.</a:t>
            </a:r>
          </a:p>
        </p:txBody>
      </p:sp>
    </p:spTree>
    <p:extLst>
      <p:ext uri="{BB962C8B-B14F-4D97-AF65-F5344CB8AC3E}">
        <p14:creationId xmlns:p14="http://schemas.microsoft.com/office/powerpoint/2010/main" val="124702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4800" dirty="0"/>
              <a:t>Products like Microsoft SQL Server, Azure SQL DB, </a:t>
            </a:r>
            <a:r>
              <a:rPr lang="en-US" sz="4400" dirty="0"/>
              <a:t>Oracle, MySQL, PostgreSQL, IBM DB2, SQLite</a:t>
            </a:r>
          </a:p>
          <a:p>
            <a:pPr fontAlgn="ctr">
              <a:lnSpc>
                <a:spcPct val="110000"/>
              </a:lnSpc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Logins vs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1680" y="1120589"/>
            <a:ext cx="601370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BACKUP, RESTORE, CONNECT, CREATE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564286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SELECT, ALTER, </a:t>
            </a:r>
            <a:b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</a:b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EXECUTE, CREATE TABLE</a:t>
            </a:r>
          </a:p>
          <a:p>
            <a:pPr algn="ctr"/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6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1649" y="3318570"/>
            <a:ext cx="8150351" cy="3539430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7161" y="66368"/>
            <a:ext cx="8244839" cy="3108543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" y="66368"/>
            <a:ext cx="3698285" cy="648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1127760" y="2497961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1744" y="4572000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36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45272-BCE8-45CE-9D02-C996F27B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0" dirty="0"/>
              <a:t>A Server Login is a server-level security principal.</a:t>
            </a:r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Logins are given a default database.  CONNECT will fail if the Default Database is no longer present or accessible. </a:t>
            </a:r>
          </a:p>
          <a:p>
            <a:pPr lvl="1"/>
            <a:r>
              <a:rPr lang="en-US" sz="2400" b="0" dirty="0"/>
              <a:t>Just use </a:t>
            </a:r>
            <a:r>
              <a:rPr lang="en-US" sz="2400" b="0" dirty="0" err="1"/>
              <a:t>tempdb</a:t>
            </a:r>
            <a:r>
              <a:rPr lang="en-US" sz="2400" dirty="0"/>
              <a:t> as the default database for admins.</a:t>
            </a:r>
            <a:endParaRPr lang="en-US" sz="2400" b="0" dirty="0"/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In order to access data in a database, </a:t>
            </a:r>
            <a:br>
              <a:rPr lang="en-US" sz="2800" b="0" dirty="0"/>
            </a:br>
            <a:r>
              <a:rPr lang="en-US" sz="2800" b="0" dirty="0"/>
              <a:t>must be linked to a Database User.</a:t>
            </a:r>
          </a:p>
        </p:txBody>
      </p:sp>
    </p:spTree>
    <p:extLst>
      <p:ext uri="{BB962C8B-B14F-4D97-AF65-F5344CB8AC3E}">
        <p14:creationId xmlns:p14="http://schemas.microsoft.com/office/powerpoint/2010/main" val="2407710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5ACA0-81F7-4A45-87B8-8821046E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Login Roles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28165"/>
            <a:ext cx="10515600" cy="494879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Server Logins are most </a:t>
            </a:r>
            <a:br>
              <a:rPr lang="en-US" sz="4000" b="0" dirty="0"/>
            </a:br>
            <a:r>
              <a:rPr lang="en-US" sz="4000" b="0" dirty="0"/>
              <a:t>commonly added to Server Roles, </a:t>
            </a:r>
            <a:br>
              <a:rPr lang="en-US" sz="4000" b="0" dirty="0"/>
            </a:br>
            <a:r>
              <a:rPr lang="en-US" sz="4000" b="0" dirty="0"/>
              <a:t>which are self-explanatory</a:t>
            </a:r>
            <a:br>
              <a:rPr lang="en-US" sz="4000" b="0" dirty="0"/>
            </a:br>
            <a:r>
              <a:rPr lang="en-US" sz="4000" b="0" dirty="0"/>
              <a:t>and well documented.</a:t>
            </a:r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endParaRPr lang="en-US" sz="40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8549640" y="1487424"/>
            <a:ext cx="2514600" cy="381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691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D4223-9486-4385-AE3A-187EF57F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/>
              <a:t>In a domain environment, </a:t>
            </a:r>
          </a:p>
          <a:p>
            <a:pPr marL="0" indent="0">
              <a:buNone/>
            </a:pPr>
            <a:r>
              <a:rPr lang="en-US" sz="3600" b="0" dirty="0"/>
              <a:t>	AD authentication means that</a:t>
            </a:r>
          </a:p>
          <a:p>
            <a:pPr marL="0" indent="0">
              <a:buNone/>
            </a:pPr>
            <a:r>
              <a:rPr lang="en-US" sz="3600" b="0" dirty="0"/>
              <a:t>			account creation/termination, </a:t>
            </a:r>
          </a:p>
          <a:p>
            <a:pPr marL="0" indent="0">
              <a:buNone/>
            </a:pPr>
            <a:r>
              <a:rPr lang="en-US" sz="3600" b="0" dirty="0"/>
              <a:t>			security group membership, </a:t>
            </a:r>
          </a:p>
          <a:p>
            <a:pPr marL="0" indent="0">
              <a:buNone/>
            </a:pPr>
            <a:r>
              <a:rPr lang="en-US" sz="3600" b="0" dirty="0"/>
              <a:t>			password policy,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b="0" dirty="0"/>
              <a:t>are handled by an existing corporate security 	administration infrastructure.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9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B70F39-A446-457C-9B6F-D69A066C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Windows Authentication is the </a:t>
            </a:r>
            <a:r>
              <a:rPr lang="en-US" sz="4400" dirty="0"/>
              <a:t>default</a:t>
            </a:r>
            <a:r>
              <a:rPr lang="en-US" sz="4400" b="0" dirty="0"/>
              <a:t> security model for SQL Server and cannot be disabled.</a:t>
            </a:r>
          </a:p>
          <a:p>
            <a:pPr lvl="1">
              <a:lnSpc>
                <a:spcPct val="110000"/>
              </a:lnSpc>
            </a:pPr>
            <a:r>
              <a:rPr lang="en-US" sz="4000" b="0" dirty="0"/>
              <a:t>Enable “Mixed Mode” to allow for SQL Logins</a:t>
            </a:r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endParaRPr lang="en-US" sz="4400" b="0" dirty="0"/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Choosing </a:t>
            </a:r>
            <a:r>
              <a:rPr lang="en-US" sz="4400" dirty="0"/>
              <a:t>Mixed Mode </a:t>
            </a:r>
            <a:r>
              <a:rPr lang="en-US" sz="4400" b="0" dirty="0"/>
              <a:t>as a server option enables SQL Logins and allows the “</a:t>
            </a:r>
            <a:r>
              <a:rPr lang="en-US" sz="4400" b="0" dirty="0" err="1"/>
              <a:t>sa</a:t>
            </a:r>
            <a:r>
              <a:rPr lang="en-US" sz="4400" b="0" dirty="0"/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687224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055F6A-2D54-4AF4-8432-3C74D87C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SQL Logins are </a:t>
            </a:r>
            <a:r>
              <a:rPr lang="en-US" sz="4000" dirty="0"/>
              <a:t>authenticated by SQL Server</a:t>
            </a:r>
            <a:r>
              <a:rPr lang="en-US" sz="4000" b="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Strongly encouraged to Enforce password policy, which can include password expiration.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Multiple failed SQL </a:t>
            </a:r>
            <a:r>
              <a:rPr lang="en-US" sz="4000" b="0" dirty="0" err="1"/>
              <a:t>auth</a:t>
            </a:r>
            <a:r>
              <a:rPr lang="en-US" sz="4000" b="0" dirty="0"/>
              <a:t> login attempts will Lock Out.</a:t>
            </a:r>
            <a:endParaRPr lang="en-US" sz="4000" dirty="0"/>
          </a:p>
          <a:p>
            <a:pPr>
              <a:buFont typeface="Arial" pitchFamily="34" charset="0"/>
              <a:buChar char="•"/>
            </a:pPr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1148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3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9A4AE-030D-4202-B3DA-6804E135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Users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/>
              <a:t>A Database User is a database level security principal.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A Database User can be linked to any Login (Windows or SQL Auth) – and the names don’t actually have to match.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Database Users have a </a:t>
            </a:r>
            <a:r>
              <a:rPr lang="en-US" b="0" dirty="0" err="1"/>
              <a:t>sid</a:t>
            </a:r>
            <a:r>
              <a:rPr lang="en-US" b="0" dirty="0"/>
              <a:t>, such as </a:t>
            </a:r>
            <a:r>
              <a:rPr lang="en-US" dirty="0"/>
              <a:t>0xE5EFF2DB1688C246855B013148882E75</a:t>
            </a:r>
          </a:p>
          <a:p>
            <a:pPr marL="0" indent="0">
              <a:buNone/>
            </a:pPr>
            <a:r>
              <a:rPr lang="en-US" b="0" dirty="0"/>
              <a:t>	which is shared by the linked Server Login.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0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DA7E4-A3CD-476F-A3C6-EC3D8CDC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r>
              <a:rPr lang="en-US" dirty="0"/>
              <a:t>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US" b="0" dirty="0"/>
          </a:p>
          <a:p>
            <a:r>
              <a:rPr lang="en-US" b="0" dirty="0"/>
              <a:t>SQL Auth Logins can become disconnected from their Database Users when a database is restored from another server.</a:t>
            </a:r>
          </a:p>
          <a:p>
            <a:endParaRPr lang="en-US" b="0" dirty="0"/>
          </a:p>
          <a:p>
            <a:r>
              <a:rPr lang="en-US" b="0" dirty="0"/>
              <a:t>This isn’t a problem with Windows Authenticated logins.</a:t>
            </a:r>
          </a:p>
          <a:p>
            <a:endParaRPr lang="en-US" b="0" dirty="0"/>
          </a:p>
          <a:p>
            <a:r>
              <a:rPr lang="en-US" sz="2800" dirty="0"/>
              <a:t>To re-associate a database user to a server login:</a:t>
            </a:r>
          </a:p>
          <a:p>
            <a:pPr marL="457200" lvl="1" indent="0"/>
            <a:r>
              <a:rPr lang="en-US" dirty="0"/>
              <a:t>	ALTER USER username WITH LOGIN = </a:t>
            </a:r>
            <a:r>
              <a:rPr lang="en-US" dirty="0" err="1"/>
              <a:t>loginname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0665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File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Even for the databases you have locally on your development machine, DR things you need to know:</a:t>
            </a:r>
          </a:p>
          <a:p>
            <a:r>
              <a:rPr lang="en-US" sz="3600" dirty="0"/>
              <a:t>Each SQL Server database has at least </a:t>
            </a:r>
          </a:p>
          <a:p>
            <a:pPr lvl="1"/>
            <a:r>
              <a:rPr lang="en-US" sz="3200" dirty="0"/>
              <a:t>one data file (.</a:t>
            </a:r>
            <a:r>
              <a:rPr lang="en-US" sz="3200" dirty="0" err="1"/>
              <a:t>mdf</a:t>
            </a:r>
            <a:r>
              <a:rPr lang="en-US" sz="3200" dirty="0"/>
              <a:t>)</a:t>
            </a:r>
          </a:p>
          <a:p>
            <a:pPr lvl="1"/>
            <a:r>
              <a:rPr lang="en-US" sz="3200" dirty="0"/>
              <a:t>one transaction log file (.</a:t>
            </a:r>
            <a:r>
              <a:rPr lang="en-US" sz="3200" dirty="0" err="1"/>
              <a:t>ldf</a:t>
            </a:r>
            <a:r>
              <a:rPr lang="en-US" sz="3200" dirty="0"/>
              <a:t>)</a:t>
            </a:r>
          </a:p>
          <a:p>
            <a:r>
              <a:rPr lang="en-US" sz="3600" dirty="0"/>
              <a:t>The transaction log file contains any write or alteration</a:t>
            </a:r>
          </a:p>
          <a:p>
            <a:r>
              <a:rPr lang="en-US" sz="3600" dirty="0"/>
              <a:t>The data file will grow as you add data</a:t>
            </a:r>
          </a:p>
          <a:p>
            <a:r>
              <a:rPr lang="en-US" sz="3600" dirty="0"/>
              <a:t>The log file will grow as you add or modify data</a:t>
            </a:r>
          </a:p>
        </p:txBody>
      </p:sp>
    </p:spTree>
    <p:extLst>
      <p:ext uri="{BB962C8B-B14F-4D97-AF65-F5344CB8AC3E}">
        <p14:creationId xmlns:p14="http://schemas.microsoft.com/office/powerpoint/2010/main" val="51300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All follow some implementation of a universally accepted standard language for data platforms: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SQL – “Structured Query Language”</a:t>
            </a:r>
          </a:p>
          <a:p>
            <a:pPr lvl="2" fontAlgn="ctr">
              <a:lnSpc>
                <a:spcPct val="110000"/>
              </a:lnSpc>
            </a:pPr>
            <a:r>
              <a:rPr lang="en-US" sz="2800" dirty="0"/>
              <a:t>SELECT … FROM … WHERE …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Microsoft’s implementation = TSQL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Oracles implementation = PLSQL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Basics are same, but many important vendor-specific features are nonstandard, not interchangeable, require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769044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Backup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types of backups for a SQL Server</a:t>
            </a:r>
          </a:p>
          <a:p>
            <a:r>
              <a:rPr lang="en-US" dirty="0"/>
              <a:t>Full</a:t>
            </a:r>
          </a:p>
          <a:p>
            <a:pPr lvl="1"/>
            <a:r>
              <a:rPr lang="en-US" dirty="0"/>
              <a:t>Start of any recovery chain</a:t>
            </a:r>
          </a:p>
          <a:p>
            <a:r>
              <a:rPr lang="en-US" dirty="0"/>
              <a:t>Differential</a:t>
            </a:r>
          </a:p>
          <a:p>
            <a:pPr lvl="1"/>
            <a:r>
              <a:rPr lang="en-US" dirty="0"/>
              <a:t>Based on a full</a:t>
            </a:r>
          </a:p>
          <a:p>
            <a:r>
              <a:rPr lang="en-US" dirty="0"/>
              <a:t>Transaction Log (behaves like an incremental)</a:t>
            </a:r>
          </a:p>
          <a:p>
            <a:pPr lvl="1"/>
            <a:r>
              <a:rPr lang="en-US" dirty="0"/>
              <a:t>Log backups are the most critical for you to understand.</a:t>
            </a:r>
          </a:p>
          <a:p>
            <a:pPr lvl="1"/>
            <a:r>
              <a:rPr lang="en-US" dirty="0"/>
              <a:t>They form a chain, starting with a Full or Differential</a:t>
            </a:r>
          </a:p>
          <a:p>
            <a:pPr lvl="1"/>
            <a:r>
              <a:rPr lang="en-US" dirty="0"/>
              <a:t>Taking a log backup empties the transaction log file (the .</a:t>
            </a:r>
            <a:r>
              <a:rPr lang="en-US" dirty="0" err="1"/>
              <a:t>ldf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is extremely important to understand!</a:t>
            </a:r>
          </a:p>
        </p:txBody>
      </p:sp>
    </p:spTree>
    <p:extLst>
      <p:ext uri="{BB962C8B-B14F-4D97-AF65-F5344CB8AC3E}">
        <p14:creationId xmlns:p14="http://schemas.microsoft.com/office/powerpoint/2010/main" val="4250402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Database Recovery Model and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" y="1125608"/>
            <a:ext cx="5660136" cy="5732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u="sng" dirty="0">
                <a:cs typeface="Arial" panose="020B0604020202020204" pitchFamily="34" charset="0"/>
              </a:rPr>
              <a:t>Simple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Transactions are quickly, automatically cleared from Log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Log backups</a:t>
            </a:r>
            <a:br>
              <a:rPr lang="en-US" sz="2800" b="0" dirty="0">
                <a:cs typeface="Arial" panose="020B0604020202020204" pitchFamily="34" charset="0"/>
              </a:rPr>
            </a:b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Point in Time Recovery (Full/Diff backups only)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</a:pPr>
            <a:r>
              <a:rPr lang="en-US" sz="2800" b="0" dirty="0">
                <a:cs typeface="Arial" panose="020B0604020202020204" pitchFamily="34" charset="0"/>
              </a:rPr>
              <a:t>Appropriate for DEV/TEST</a:t>
            </a:r>
            <a:r>
              <a:rPr lang="en-US" sz="2800" dirty="0"/>
              <a:t> , or read-only/nighty reporting DB’s</a:t>
            </a:r>
            <a:endParaRPr lang="en-US" sz="2800" b="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61</a:t>
            </a:fld>
            <a:endParaRPr lang="en-US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79592" y="1120588"/>
            <a:ext cx="5687568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3200" b="1" u="sng">
                <a:solidFill>
                  <a:srgbClr val="474D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•"/>
              <a:defRPr sz="2800" b="1">
                <a:solidFill>
                  <a:srgbClr val="4F2683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 b="1">
                <a:solidFill>
                  <a:srgbClr val="8DC63F"/>
                </a:solidFill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800" dirty="0">
                <a:latin typeface="Panton" panose="00000500000000000000" pitchFamily="50" charset="0"/>
              </a:rPr>
              <a:t>Full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solidFill>
                  <a:schemeClr val="tx1"/>
                </a:solidFill>
                <a:latin typeface="Panton" panose="00000500000000000000" pitchFamily="50" charset="0"/>
              </a:rPr>
              <a:t>Transactions</a:t>
            </a:r>
            <a:r>
              <a:rPr lang="en-US" sz="2800" b="0" u="none" dirty="0">
                <a:latin typeface="Panton" panose="00000500000000000000" pitchFamily="50" charset="0"/>
              </a:rPr>
              <a:t> stay in Log until truncated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Log backups taken regularly –or– Log will grow unchecked!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Point in Time recovery is possible and desirable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Appropriate for PROD</a:t>
            </a:r>
          </a:p>
          <a:p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9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DA8CE-DD41-4C95-AEDA-79906244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recovery model is appropriate for your local development databases or pre-production databases?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endParaRPr lang="en-US" dirty="0"/>
          </a:p>
          <a:p>
            <a:r>
              <a:rPr lang="en-US" dirty="0"/>
              <a:t>What recovery model is appropriate for your Production databases?</a:t>
            </a:r>
          </a:p>
          <a:p>
            <a:pPr lvl="1"/>
            <a:r>
              <a:rPr lang="en-US" dirty="0"/>
              <a:t>FULL</a:t>
            </a:r>
          </a:p>
          <a:p>
            <a:pPr lvl="2"/>
            <a:r>
              <a:rPr lang="en-US" dirty="0"/>
              <a:t>And then you scheduled Transaction Log backups every hour</a:t>
            </a:r>
          </a:p>
          <a:p>
            <a:pPr lvl="2"/>
            <a:r>
              <a:rPr lang="en-US" dirty="0"/>
              <a:t>Guidance: No less frequently than every hour.</a:t>
            </a:r>
          </a:p>
          <a:p>
            <a:pPr lvl="2"/>
            <a:r>
              <a:rPr lang="en-US" dirty="0"/>
              <a:t>Any less frequent and you’re missing the point</a:t>
            </a:r>
          </a:p>
        </p:txBody>
      </p:sp>
    </p:spTree>
    <p:extLst>
      <p:ext uri="{BB962C8B-B14F-4D97-AF65-F5344CB8AC3E}">
        <p14:creationId xmlns:p14="http://schemas.microsoft.com/office/powerpoint/2010/main" val="16377898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anton" panose="00000500000000000000" pitchFamily="50" charset="0"/>
              </a:rPr>
              <a:t>The Microsoft SQL Server Transaction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Panton" panose="00000500000000000000" pitchFamily="50" charset="0"/>
              </a:rPr>
              <a:pPr>
                <a:defRPr/>
              </a:pPr>
              <a:t>63</a:t>
            </a:fld>
            <a:endParaRPr lang="en-US" altLang="en-US" dirty="0">
              <a:latin typeface="Panton" panose="000005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667000"/>
            <a:ext cx="4419600" cy="3200400"/>
          </a:xfrm>
          <a:prstGeom prst="rect">
            <a:avLst/>
          </a:prstGeom>
          <a:ln w="762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8669" y="990479"/>
            <a:ext cx="18178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 </a:t>
            </a:r>
          </a:p>
          <a:p>
            <a:r>
              <a:rPr lang="en-US" dirty="0">
                <a:latin typeface="Panton" panose="00000500000000000000" pitchFamily="50" charset="0"/>
              </a:rPr>
              <a:t>with ~1GB free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19400" y="5181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19400" y="4572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819400" y="39624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819400" y="33528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743200" y="1981200"/>
            <a:ext cx="4419600" cy="38862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19400" y="2739736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829791" y="2133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8670" y="990480"/>
            <a:ext cx="2313813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has used up </a:t>
            </a:r>
            <a:br>
              <a:rPr lang="en-US" dirty="0">
                <a:latin typeface="Panton" panose="00000500000000000000" pitchFamily="50" charset="0"/>
              </a:rPr>
            </a:br>
            <a:r>
              <a:rPr lang="en-US" dirty="0">
                <a:latin typeface="Panton" panose="00000500000000000000" pitchFamily="50" charset="0"/>
              </a:rPr>
              <a:t>the space, the file must grow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22470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~.1GB free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9601" y="6152695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.LDF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3191" y="2164773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743200" y="1371600"/>
            <a:ext cx="4419600" cy="44958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829791" y="1524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73190" y="1495776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85912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1.21GB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1.1GB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~.11GB free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96" y="160"/>
            <a:ext cx="4429990" cy="24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  <p:bldP spid="5" grpId="0"/>
      <p:bldP spid="20" grpId="0" animBg="1"/>
      <p:bldP spid="21" grpId="0" animBg="1"/>
      <p:bldP spid="22" grpId="0"/>
      <p:bldP spid="2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CEA1E5-B4A1-4BDD-99F8-B6BDB44D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1876051"/>
            <a:ext cx="12736695" cy="3171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/>
          <p:nvPr/>
        </p:nvSpPr>
        <p:spPr>
          <a:xfrm>
            <a:off x="838200" y="1120588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In SQL Server Management Studio: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BC5074C-C637-426F-A799-35F9580B5624}"/>
              </a:ext>
            </a:extLst>
          </p:cNvPr>
          <p:cNvSpPr/>
          <p:nvPr/>
        </p:nvSpPr>
        <p:spPr>
          <a:xfrm rot="10800000">
            <a:off x="3060440" y="397039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600EE4-8DEF-4EF8-86E6-DBA73150049D}"/>
              </a:ext>
            </a:extLst>
          </p:cNvPr>
          <p:cNvSpPr/>
          <p:nvPr/>
        </p:nvSpPr>
        <p:spPr>
          <a:xfrm rot="10800000">
            <a:off x="5274906" y="3547856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BF42AC5-5FBB-479E-B1CD-CB20E9EBE5F8}"/>
              </a:ext>
            </a:extLst>
          </p:cNvPr>
          <p:cNvSpPr/>
          <p:nvPr/>
        </p:nvSpPr>
        <p:spPr>
          <a:xfrm rot="10800000">
            <a:off x="9725608" y="363405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595891" y="1506064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Lucida Grande"/>
              </a:rPr>
              <a:t>SQL Server 2017 Administration Inside Out</a:t>
            </a:r>
          </a:p>
          <a:p>
            <a:endParaRPr lang="en-US" sz="3600" dirty="0">
              <a:solidFill>
                <a:schemeClr val="bg1"/>
              </a:solidFill>
              <a:latin typeface="Lucida Grande"/>
            </a:endParaRPr>
          </a:p>
          <a:p>
            <a:r>
              <a:rPr lang="en-US" sz="3600" dirty="0">
                <a:solidFill>
                  <a:schemeClr val="bg1"/>
                </a:solidFill>
                <a:latin typeface="Lucida Grande"/>
              </a:rPr>
              <a:t>Published Feb 19, 2018 by Microsoft Press</a:t>
            </a:r>
          </a:p>
          <a:p>
            <a:endParaRPr lang="en-US" sz="3600" dirty="0">
              <a:solidFill>
                <a:schemeClr val="bg1"/>
              </a:solidFill>
              <a:latin typeface="Lucida Grande"/>
            </a:endParaRPr>
          </a:p>
          <a:p>
            <a:r>
              <a:rPr lang="en-US" sz="3600" dirty="0">
                <a:solidFill>
                  <a:schemeClr val="bg1"/>
                </a:solidFill>
                <a:latin typeface="Lucida Grande"/>
              </a:rPr>
              <a:t>2</a:t>
            </a:r>
            <a:r>
              <a:rPr lang="en-US" sz="3600" baseline="30000" dirty="0">
                <a:solidFill>
                  <a:schemeClr val="bg1"/>
                </a:solidFill>
                <a:latin typeface="Lucida Grande"/>
              </a:rPr>
              <a:t>nd</a:t>
            </a:r>
            <a:r>
              <a:rPr lang="en-US" sz="3600" dirty="0">
                <a:solidFill>
                  <a:schemeClr val="bg1"/>
                </a:solidFill>
                <a:latin typeface="Lucida Grande"/>
              </a:rPr>
              <a:t> edition for SQL 2019 coming Q4’2019*</a:t>
            </a:r>
          </a:p>
          <a:p>
            <a:endParaRPr lang="en-US" sz="2000" dirty="0">
              <a:solidFill>
                <a:schemeClr val="bg1"/>
              </a:solidFill>
              <a:latin typeface="Lucida Grande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Grande"/>
              </a:rPr>
              <a:t>*just a guess</a:t>
            </a:r>
            <a:endParaRPr lang="en-US" sz="3600" dirty="0">
              <a:solidFill>
                <a:schemeClr val="bg1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052838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5040631"/>
            <a:ext cx="8717281" cy="1966147"/>
          </a:xfrm>
        </p:spPr>
        <p:txBody>
          <a:bodyPr>
            <a:normAutofit lnSpcReduction="10000"/>
          </a:bodyPr>
          <a:lstStyle/>
          <a:p>
            <a:pPr marL="109536" algn="ctr"/>
            <a:r>
              <a:rPr lang="en-US" sz="5400" dirty="0"/>
              <a:t>See you August 17 at</a:t>
            </a:r>
          </a:p>
          <a:p>
            <a:pPr algn="ctr"/>
            <a:r>
              <a:rPr lang="en-US" sz="6600" b="1" dirty="0">
                <a:hlinkClick r:id="rId2"/>
              </a:rPr>
              <a:t>SQLSatBR.com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A625D-D974-4A41-BBDA-F8A6601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2" y="5796"/>
            <a:ext cx="6955336" cy="1738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91812-8180-484D-ADAF-F96E98CC00E3}"/>
              </a:ext>
            </a:extLst>
          </p:cNvPr>
          <p:cNvSpPr txBox="1"/>
          <p:nvPr/>
        </p:nvSpPr>
        <p:spPr>
          <a:xfrm>
            <a:off x="1" y="1560945"/>
            <a:ext cx="871415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SQL Server, .NET, Business Intelligence training and more!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 all day FREE training event with SQL Server and Development related sessions spread out over multiple tracks of Business Intelligence, SQL Development,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Administration, IT Pro, .NET,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Career Development, and CIO/IT Management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01B29-8D40-45B3-9656-7C186A45D56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/>
          <a:stretch/>
        </p:blipFill>
        <p:spPr bwMode="auto">
          <a:xfrm>
            <a:off x="8717280" y="0"/>
            <a:ext cx="3474719" cy="1449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6ABE1B-7E44-42F0-AE12-CE8CD50BC02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1" b="18856"/>
          <a:stretch/>
        </p:blipFill>
        <p:spPr bwMode="auto">
          <a:xfrm>
            <a:off x="8717915" y="3201210"/>
            <a:ext cx="3474085" cy="1714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E5D88-FD88-4651-8D73-5214218F6D29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9" b="16711"/>
          <a:stretch/>
        </p:blipFill>
        <p:spPr bwMode="auto">
          <a:xfrm>
            <a:off x="8716355" y="4712627"/>
            <a:ext cx="3473450" cy="214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0FAFE-1C5D-41AC-ABFE-23B62BFF3481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2"/>
          <a:stretch/>
        </p:blipFill>
        <p:spPr bwMode="auto">
          <a:xfrm>
            <a:off x="8717280" y="1443030"/>
            <a:ext cx="3474720" cy="1802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5506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987797"/>
            <a:ext cx="12192000" cy="2679659"/>
          </a:xfrm>
        </p:spPr>
        <p:txBody>
          <a:bodyPr>
            <a:normAutofit/>
          </a:bodyPr>
          <a:lstStyle/>
          <a:p>
            <a:pPr marL="109536" algn="ctr"/>
            <a:r>
              <a:rPr lang="en-US" sz="4000" dirty="0"/>
              <a:t>This presentation, including all source code and this slide deck, has been posted at my blog:</a:t>
            </a:r>
          </a:p>
          <a:p>
            <a:pPr algn="ctr"/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8" y="877224"/>
            <a:ext cx="11564197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Baton Rouge SQL Server UG board and SQLSaturday chair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Principal Consultant, Manager – DBA Team at</a:t>
            </a: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Sparkhound Inc. in Baton Rouge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William.Assaf@sparkhound.com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Twitter: @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william_a_dba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53"/>
            <a:ext cx="12191999" cy="76198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838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srgbClr val="3D156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Bio and contact</a:t>
            </a:r>
          </a:p>
        </p:txBody>
      </p:sp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B4ADE-9ACF-4B20-AE99-0D5E6A1B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37457-AC43-4F33-8B56-7A4D75AA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“Structured Query Language”</a:t>
            </a:r>
          </a:p>
          <a:p>
            <a:r>
              <a:rPr lang="en-US" dirty="0"/>
              <a:t>“Sequel” not “</a:t>
            </a:r>
            <a:r>
              <a:rPr lang="en-US" dirty="0" err="1"/>
              <a:t>Ess</a:t>
            </a:r>
            <a:r>
              <a:rPr lang="en-US" dirty="0"/>
              <a:t> Que </a:t>
            </a:r>
            <a:r>
              <a:rPr lang="en-US"/>
              <a:t>Ell”</a:t>
            </a:r>
          </a:p>
          <a:p>
            <a:endParaRPr lang="en-US" dirty="0"/>
          </a:p>
          <a:p>
            <a:r>
              <a:rPr lang="en-US" dirty="0"/>
              <a:t>“SQL Server” is the name specifically for the Microsoft database platform</a:t>
            </a:r>
          </a:p>
        </p:txBody>
      </p:sp>
    </p:spTree>
    <p:extLst>
      <p:ext uri="{BB962C8B-B14F-4D97-AF65-F5344CB8AC3E}">
        <p14:creationId xmlns:p14="http://schemas.microsoft.com/office/powerpoint/2010/main" val="66774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Compliant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u="sng" dirty="0"/>
              <a:t>A</a:t>
            </a:r>
            <a:r>
              <a:rPr lang="en-US" dirty="0"/>
              <a:t>tomic</a:t>
            </a:r>
          </a:p>
          <a:p>
            <a:pPr lvl="1" fontAlgn="ctr"/>
            <a:r>
              <a:rPr lang="en-US" dirty="0"/>
              <a:t>A transaction is all or nothing, must commit or rollback completely</a:t>
            </a:r>
          </a:p>
          <a:p>
            <a:pPr fontAlgn="ctr"/>
            <a:r>
              <a:rPr lang="en-US" u="sng" dirty="0"/>
              <a:t>C</a:t>
            </a:r>
            <a:r>
              <a:rPr lang="en-US" dirty="0"/>
              <a:t>onsistent</a:t>
            </a:r>
          </a:p>
          <a:p>
            <a:pPr lvl="1" fontAlgn="ctr"/>
            <a:r>
              <a:rPr lang="en-US" dirty="0"/>
              <a:t>Transaction brings the entire database from one state to another - not just a single part of the database</a:t>
            </a:r>
          </a:p>
          <a:p>
            <a:pPr lvl="1" fontAlgn="ctr"/>
            <a:r>
              <a:rPr lang="en-US" dirty="0"/>
              <a:t>Eventual consistency can be useful - Cassandra, MongoDB, </a:t>
            </a:r>
            <a:r>
              <a:rPr lang="en-US" dirty="0" err="1"/>
              <a:t>Redis</a:t>
            </a:r>
            <a:endParaRPr lang="en-US" dirty="0"/>
          </a:p>
          <a:p>
            <a:pPr fontAlgn="ctr"/>
            <a:r>
              <a:rPr lang="en-US" u="sng" dirty="0"/>
              <a:t>I</a:t>
            </a:r>
            <a:r>
              <a:rPr lang="en-US" dirty="0"/>
              <a:t>solated</a:t>
            </a:r>
          </a:p>
          <a:p>
            <a:pPr lvl="1" fontAlgn="ctr"/>
            <a:r>
              <a:rPr lang="en-US" dirty="0"/>
              <a:t>Transactions, though handled concurrently, are still processed sequentially and independently</a:t>
            </a:r>
          </a:p>
          <a:p>
            <a:pPr lvl="1" fontAlgn="ctr"/>
            <a:r>
              <a:rPr lang="en-US" dirty="0"/>
              <a:t>Incomplete transactions should not be visible to other transactions</a:t>
            </a:r>
          </a:p>
          <a:p>
            <a:pPr fontAlgn="ctr"/>
            <a:r>
              <a:rPr lang="en-US" u="sng" dirty="0"/>
              <a:t>D</a:t>
            </a:r>
            <a:r>
              <a:rPr lang="en-US" dirty="0"/>
              <a:t>urable</a:t>
            </a:r>
          </a:p>
          <a:p>
            <a:pPr lvl="1" fontAlgn="ctr"/>
            <a:r>
              <a:rPr lang="en-US" dirty="0"/>
              <a:t>If the power goes off, the data is still there. It's not stored in 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56127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sz="4400" dirty="0"/>
              <a:t>NoSQL isn’t a product, it’s a category, similar to “big data”</a:t>
            </a:r>
          </a:p>
          <a:p>
            <a:pPr lvl="1" fontAlgn="ctr"/>
            <a:r>
              <a:rPr lang="en-US" sz="4000" dirty="0"/>
              <a:t>Big data storage: Apache Hadoop, Azure Blob Storage, Spark</a:t>
            </a:r>
          </a:p>
          <a:p>
            <a:pPr lvl="1" fontAlgn="ctr"/>
            <a:r>
              <a:rPr lang="en-US" sz="4000" dirty="0"/>
              <a:t>NoSQL platform examples: Azure </a:t>
            </a:r>
            <a:r>
              <a:rPr lang="en-US" sz="4000" dirty="0" err="1"/>
              <a:t>CosmosDB</a:t>
            </a:r>
            <a:r>
              <a:rPr lang="en-US" sz="4000" dirty="0"/>
              <a:t>, MongoDB, Amazon DynamoDB, Gremlin, Google Firebase</a:t>
            </a:r>
          </a:p>
          <a:p>
            <a:pPr lvl="1" fontAlgn="ctr"/>
            <a:r>
              <a:rPr lang="en-US" sz="4000" dirty="0"/>
              <a:t>Many are document-based, storing “rows” as JSON, and “tables” as a collection of snippets</a:t>
            </a:r>
          </a:p>
          <a:p>
            <a:pPr lvl="1" fontAlgn="ctr"/>
            <a:r>
              <a:rPr lang="en-US" sz="4000" dirty="0"/>
              <a:t>Many will argue that NoSQL isn’t a database, but just fancier doc storage with an API on top</a:t>
            </a:r>
          </a:p>
        </p:txBody>
      </p:sp>
    </p:spTree>
    <p:extLst>
      <p:ext uri="{BB962C8B-B14F-4D97-AF65-F5344CB8AC3E}">
        <p14:creationId xmlns:p14="http://schemas.microsoft.com/office/powerpoint/2010/main" val="1037633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3322</Words>
  <Application>Microsoft Office PowerPoint</Application>
  <PresentationFormat>Widescreen</PresentationFormat>
  <Paragraphs>589</Paragraphs>
  <Slides>67</Slides>
  <Notes>2</Notes>
  <HiddenSlides>43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Calibri</vt:lpstr>
      <vt:lpstr>Consolas</vt:lpstr>
      <vt:lpstr>Arial</vt:lpstr>
      <vt:lpstr>Calibri Light</vt:lpstr>
      <vt:lpstr>Panton</vt:lpstr>
      <vt:lpstr>Wingdings</vt:lpstr>
      <vt:lpstr>Lucida Grande</vt:lpstr>
      <vt:lpstr>Segoe UI</vt:lpstr>
      <vt:lpstr>Office Theme</vt:lpstr>
      <vt:lpstr>1_Office Theme</vt:lpstr>
      <vt:lpstr>SQLSatOslo 2016</vt:lpstr>
      <vt:lpstr>Image</vt:lpstr>
      <vt:lpstr>PowerPoint Presentation</vt:lpstr>
      <vt:lpstr>What’s Not a Database</vt:lpstr>
      <vt:lpstr>What’s Not a Database</vt:lpstr>
      <vt:lpstr>MS Access is a “Database Simulator”</vt:lpstr>
      <vt:lpstr>What is a Database</vt:lpstr>
      <vt:lpstr>What is a Database</vt:lpstr>
      <vt:lpstr>SQL</vt:lpstr>
      <vt:lpstr>ACID Compliant Databases</vt:lpstr>
      <vt:lpstr>NoSQL</vt:lpstr>
      <vt:lpstr>NoSQL</vt:lpstr>
      <vt:lpstr>When to use NoSQL?</vt:lpstr>
      <vt:lpstr>When to use NoSQL?</vt:lpstr>
      <vt:lpstr>When not to use NoSQL?</vt:lpstr>
      <vt:lpstr>When not to use NoSQL?</vt:lpstr>
      <vt:lpstr>When not to use NoSQL?</vt:lpstr>
      <vt:lpstr>When to use SQL?</vt:lpstr>
      <vt:lpstr>Like Peanut Butter and Jelly</vt:lpstr>
      <vt:lpstr>Microsoft NoSQL offerings</vt:lpstr>
      <vt:lpstr>Some Terminology</vt:lpstr>
      <vt:lpstr>Some Terminology</vt:lpstr>
      <vt:lpstr>SQL Server Infrastructure</vt:lpstr>
      <vt:lpstr>PaaS Revolution</vt:lpstr>
      <vt:lpstr>The Future</vt:lpstr>
      <vt:lpstr>From Here Out</vt:lpstr>
      <vt:lpstr>Basics of SQL</vt:lpstr>
      <vt:lpstr>Basics of SQL</vt:lpstr>
      <vt:lpstr>Basics of SQL</vt:lpstr>
      <vt:lpstr>SQL Examples</vt:lpstr>
      <vt:lpstr>How to get MS SQL Server - Editions</vt:lpstr>
      <vt:lpstr>How to get MS SQL Server free Sample DB</vt:lpstr>
      <vt:lpstr>How to get MS SQL Server - Tools</vt:lpstr>
      <vt:lpstr>Basics of SQL</vt:lpstr>
      <vt:lpstr>Comments</vt:lpstr>
      <vt:lpstr>Basics of SQL</vt:lpstr>
      <vt:lpstr>Basics of SQL</vt:lpstr>
      <vt:lpstr>Joins</vt:lpstr>
      <vt:lpstr>Flatten Tables vs Normalized Tables</vt:lpstr>
      <vt:lpstr>Flatten Tables vs Normalized Tables</vt:lpstr>
      <vt:lpstr>Normalized Table Design</vt:lpstr>
      <vt:lpstr>Let’s talk about Keys</vt:lpstr>
      <vt:lpstr>Keys</vt:lpstr>
      <vt:lpstr>Keys</vt:lpstr>
      <vt:lpstr>Keys</vt:lpstr>
      <vt:lpstr>Keys</vt:lpstr>
      <vt:lpstr>Keys</vt:lpstr>
      <vt:lpstr>Normalization Antipatterns</vt:lpstr>
      <vt:lpstr>Normalization Antipatterns</vt:lpstr>
      <vt:lpstr>Normalization Exercise</vt:lpstr>
      <vt:lpstr>Accessing your SQL Server</vt:lpstr>
      <vt:lpstr>Logins vs Users</vt:lpstr>
      <vt:lpstr>PowerPoint Presentation</vt:lpstr>
      <vt:lpstr>Server Logins</vt:lpstr>
      <vt:lpstr>Server Login Roles</vt:lpstr>
      <vt:lpstr>Windows Auth vs SQL Auth</vt:lpstr>
      <vt:lpstr>Windows Auth vs SQL Auth</vt:lpstr>
      <vt:lpstr>SQL Auth</vt:lpstr>
      <vt:lpstr>Database Users</vt:lpstr>
      <vt:lpstr>SQL Auth Logins</vt:lpstr>
      <vt:lpstr>MS SQL File Basics</vt:lpstr>
      <vt:lpstr>MS SQL Backup Basics</vt:lpstr>
      <vt:lpstr>Database Recovery Model and the Transaction Log</vt:lpstr>
      <vt:lpstr>Database Recovery Model</vt:lpstr>
      <vt:lpstr>The Microsoft SQL Server Transaction Log</vt:lpstr>
      <vt:lpstr>Database Recovery Model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</dc:creator>
  <cp:lastModifiedBy>William Assaf</cp:lastModifiedBy>
  <cp:revision>10</cp:revision>
  <dcterms:created xsi:type="dcterms:W3CDTF">2018-02-17T21:51:26Z</dcterms:created>
  <dcterms:modified xsi:type="dcterms:W3CDTF">2019-08-26T14:59:18Z</dcterms:modified>
</cp:coreProperties>
</file>